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notesMasterIdLst>
    <p:notesMasterId r:id="rId27"/>
  </p:notesMasterIdLst>
  <p:sldIdLst>
    <p:sldId id="256" r:id="rId5"/>
    <p:sldId id="278" r:id="rId6"/>
    <p:sldId id="326" r:id="rId7"/>
    <p:sldId id="279" r:id="rId8"/>
    <p:sldId id="280" r:id="rId9"/>
    <p:sldId id="281" r:id="rId10"/>
    <p:sldId id="282" r:id="rId11"/>
    <p:sldId id="283" r:id="rId12"/>
    <p:sldId id="298" r:id="rId13"/>
    <p:sldId id="323" r:id="rId14"/>
    <p:sldId id="294" r:id="rId15"/>
    <p:sldId id="285" r:id="rId16"/>
    <p:sldId id="324" r:id="rId17"/>
    <p:sldId id="296" r:id="rId18"/>
    <p:sldId id="316" r:id="rId19"/>
    <p:sldId id="289" r:id="rId20"/>
    <p:sldId id="268" r:id="rId21"/>
    <p:sldId id="299" r:id="rId22"/>
    <p:sldId id="290" r:id="rId23"/>
    <p:sldId id="319" r:id="rId24"/>
    <p:sldId id="300" r:id="rId25"/>
    <p:sldId id="29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677816-CC24-90B3-DFF6-04E97672A741}" name="James Walker" initials="JW" userId="9addee92f28a87ec" providerId="Windows Live"/>
  <p188:author id="{553E291D-DA84-168B-630E-35A16043B3B6}" name="David Hynes" initials="" userId="S::david.hynes@goldstandard.org::ad6c1804-6ef6-4092-bc13-66d949959740" providerId="AD"/>
  <p188:author id="{351E67DD-9C12-694B-1B36-40F4AAEAAB9D}" name="Hugh Salway" initials="" userId="S::hugh.salway@goldstandard.org::592b0ac9-cd84-4d12-9e02-21b5e490d2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7C6F9F-A430-4A8D-05D6-E485D49004E2}" v="2" dt="2024-11-28T18:30:39.8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–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–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–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1"/>
    <p:restoredTop sz="79862"/>
  </p:normalViewPr>
  <p:slideViewPr>
    <p:cSldViewPr snapToGrid="0">
      <p:cViewPr varScale="1">
        <p:scale>
          <a:sx n="89" d="100"/>
          <a:sy n="89" d="100"/>
        </p:scale>
        <p:origin x="1320" y="160"/>
      </p:cViewPr>
      <p:guideLst/>
    </p:cSldViewPr>
  </p:slideViewPr>
  <p:notesTextViewPr>
    <p:cViewPr>
      <p:scale>
        <a:sx n="120" d="100"/>
        <a:sy n="1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Hynes" userId="S::david.hynes@goldstandard.org::ad6c1804-6ef6-4092-bc13-66d949959740" providerId="AD" clId="Web-{C596F53A-33A5-CAA4-97A7-C84ACCD61DEE}"/>
    <pc:docChg chg="addSld delSld">
      <pc:chgData name="David Hynes" userId="S::david.hynes@goldstandard.org::ad6c1804-6ef6-4092-bc13-66d949959740" providerId="AD" clId="Web-{C596F53A-33A5-CAA4-97A7-C84ACCD61DEE}" dt="2024-11-19T12:27:44.964" v="1"/>
      <pc:docMkLst>
        <pc:docMk/>
      </pc:docMkLst>
      <pc:sldChg chg="del">
        <pc:chgData name="David Hynes" userId="S::david.hynes@goldstandard.org::ad6c1804-6ef6-4092-bc13-66d949959740" providerId="AD" clId="Web-{C596F53A-33A5-CAA4-97A7-C84ACCD61DEE}" dt="2024-11-19T12:27:44.964" v="1"/>
        <pc:sldMkLst>
          <pc:docMk/>
          <pc:sldMk cId="1423218946" sldId="325"/>
        </pc:sldMkLst>
      </pc:sldChg>
      <pc:sldChg chg="add">
        <pc:chgData name="David Hynes" userId="S::david.hynes@goldstandard.org::ad6c1804-6ef6-4092-bc13-66d949959740" providerId="AD" clId="Web-{C596F53A-33A5-CAA4-97A7-C84ACCD61DEE}" dt="2024-11-19T12:27:42.370" v="0"/>
        <pc:sldMkLst>
          <pc:docMk/>
          <pc:sldMk cId="1357470082" sldId="326"/>
        </pc:sldMkLst>
      </pc:sldChg>
    </pc:docChg>
  </pc:docChgLst>
  <pc:docChgLst>
    <pc:chgData name="David Hynes" userId="S::david.hynes@goldstandard.org::ad6c1804-6ef6-4092-bc13-66d949959740" providerId="AD" clId="Web-{AAEE1522-0EBE-A9DC-B927-834F91C6B57A}"/>
    <pc:docChg chg="addSld">
      <pc:chgData name="David Hynes" userId="S::david.hynes@goldstandard.org::ad6c1804-6ef6-4092-bc13-66d949959740" providerId="AD" clId="Web-{AAEE1522-0EBE-A9DC-B927-834F91C6B57A}" dt="2024-11-18T14:52:22.319" v="0"/>
      <pc:docMkLst>
        <pc:docMk/>
      </pc:docMkLst>
      <pc:sldChg chg="add">
        <pc:chgData name="David Hynes" userId="S::david.hynes@goldstandard.org::ad6c1804-6ef6-4092-bc13-66d949959740" providerId="AD" clId="Web-{AAEE1522-0EBE-A9DC-B927-834F91C6B57A}" dt="2024-11-18T14:52:22.319" v="0"/>
        <pc:sldMkLst>
          <pc:docMk/>
          <pc:sldMk cId="1423218946" sldId="325"/>
        </pc:sldMkLst>
      </pc:sldChg>
    </pc:docChg>
  </pc:docChgLst>
  <pc:docChgLst>
    <pc:chgData name="David Hynes" userId="S::david.hynes@goldstandard.org::ad6c1804-6ef6-4092-bc13-66d949959740" providerId="AD" clId="Web-{F47C6F9F-A430-4A8D-05D6-E485D49004E2}"/>
    <pc:docChg chg="modSld">
      <pc:chgData name="David Hynes" userId="S::david.hynes@goldstandard.org::ad6c1804-6ef6-4092-bc13-66d949959740" providerId="AD" clId="Web-{F47C6F9F-A430-4A8D-05D6-E485D49004E2}" dt="2024-11-28T18:30:39.898" v="1"/>
      <pc:docMkLst>
        <pc:docMk/>
      </pc:docMkLst>
      <pc:sldChg chg="modSp">
        <pc:chgData name="David Hynes" userId="S::david.hynes@goldstandard.org::ad6c1804-6ef6-4092-bc13-66d949959740" providerId="AD" clId="Web-{F47C6F9F-A430-4A8D-05D6-E485D49004E2}" dt="2024-11-28T18:30:39.898" v="1"/>
        <pc:sldMkLst>
          <pc:docMk/>
          <pc:sldMk cId="3814995754" sldId="268"/>
        </pc:sldMkLst>
        <pc:graphicFrameChg chg="mod modGraphic">
          <ac:chgData name="David Hynes" userId="S::david.hynes@goldstandard.org::ad6c1804-6ef6-4092-bc13-66d949959740" providerId="AD" clId="Web-{F47C6F9F-A430-4A8D-05D6-E485D49004E2}" dt="2024-11-28T18:30:39.898" v="1"/>
          <ac:graphicFrameMkLst>
            <pc:docMk/>
            <pc:sldMk cId="3814995754" sldId="268"/>
            <ac:graphicFrameMk id="3" creationId="{6B7D7107-FFEE-3552-37D6-9F71416E079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D21009-BB0E-E84B-86D4-89A55932A753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452FA-406D-0041-B07F-10C03B21466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57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topic focuses on introducing the basic concepts around carbon crediting and carbon markets.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It is intended for those with no prior experience in carbon crediting/carbon markets; or those seeking a refresher.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By the end of this Topic, you should have a better understanding of the current state of play of carbon markets internationally.</a:t>
            </a:r>
          </a:p>
          <a:p>
            <a:pPr marL="228600" indent="-228600">
              <a:buAutoNum type="arabicParenR"/>
            </a:pPr>
            <a:endParaRPr lang="en-GB" dirty="0"/>
          </a:p>
          <a:p>
            <a:pPr marL="228600" indent="-228600">
              <a:buAutoNum type="arabicParenR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688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But these stories have had an impact.</a:t>
            </a:r>
          </a:p>
          <a:p>
            <a:endParaRPr lang="en-GB" dirty="0"/>
          </a:p>
          <a:p>
            <a:r>
              <a:rPr lang="en-GB" dirty="0"/>
              <a:t>Here you can see the results from a survey carried out by the International Emissions Trading Association, IETA, from 2023.</a:t>
            </a:r>
          </a:p>
          <a:p>
            <a:endParaRPr lang="en-GB" dirty="0"/>
          </a:p>
          <a:p>
            <a:r>
              <a:rPr lang="en-GB" dirty="0"/>
              <a:t>We see that the number one challenge for carbon markets was ‘public perception and negative press coverage’, followed by ‘the quality of carbon credits’</a:t>
            </a:r>
          </a:p>
          <a:p>
            <a:endParaRPr lang="en-GB" dirty="0"/>
          </a:p>
          <a:p>
            <a:r>
              <a:rPr lang="en-GB" dirty="0"/>
              <a:t>Source: https://</a:t>
            </a:r>
            <a:r>
              <a:rPr lang="en-GB" dirty="0" err="1"/>
              <a:t>ieta.b-cdn.net</a:t>
            </a:r>
            <a:r>
              <a:rPr lang="en-GB" dirty="0"/>
              <a:t>/</a:t>
            </a:r>
            <a:r>
              <a:rPr lang="en-GB" dirty="0" err="1"/>
              <a:t>wp</a:t>
            </a:r>
            <a:r>
              <a:rPr lang="en-GB" dirty="0"/>
              <a:t>-content/uploads/2023/09/IETA_GHGSentimentSurvey_2023.pdf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236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Aside from the work of carbon crediting standards to continually strength the robustness of methodologies, there are several important independent initiatives which are shaping trends in carbon markets.</a:t>
            </a:r>
          </a:p>
          <a:p>
            <a:endParaRPr lang="en-GB" dirty="0"/>
          </a:p>
          <a:p>
            <a:r>
              <a:rPr lang="en-GB" dirty="0"/>
              <a:t>We can divide these into supply- and demand-side initiatives.</a:t>
            </a:r>
          </a:p>
          <a:p>
            <a:endParaRPr lang="en-GB" dirty="0"/>
          </a:p>
          <a:p>
            <a:r>
              <a:rPr lang="en-GB" dirty="0"/>
              <a:t>On the supply side, the most important initiative is the Integrity Council for the Voluntary Carbon Market – also known as the ICVCM.</a:t>
            </a:r>
          </a:p>
          <a:p>
            <a:endParaRPr lang="en-GB" dirty="0"/>
          </a:p>
          <a:p>
            <a:r>
              <a:rPr lang="en-GB" dirty="0"/>
              <a:t>The ICVCM is a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non-profit, independent governance body which manages the co-called ‘Core Carbon Principles’ – a set of criteria used to distinguish high-quality credits.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These 10 criteria are shown in the graphic on screen.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Carbon credits are assessed against these 10 Core Carbon Principles. Those that meet the standards are able to be labelled as 'CCP' credits.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What is the benefit of the CCP label?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ICVCM’s objective is to provide a single benchmark for high-quality credits, making it easier for buyers to trust the carbon credits they are purchasing. 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By increasing transparency and trust, it is hoped this will unlock more finance for carbon projects.</a:t>
            </a:r>
          </a:p>
          <a:p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851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5EEDF-3740-5A7F-C44D-53465C808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10453B-E3A5-D795-4D6D-3532585A3B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16CE7E-DB19-D95A-914B-84F0DD4219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One question we have is, how might the decisions of the ICVCM impact the carbon market?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Let’s look at two examples.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first relates to project eligibility.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In August, the ICVCM it ruled that carbon credits issued under existing renewable energy methodologies will not be able to use its high-integrity CCP label. 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was due to concerns about additionality – that these project did not need the revenues from carbon credits to be financially viable.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decision is significant, as these methodologies cover approximately 236 million available credits, making up 32% of the voluntary carbon market.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ICVCM is currently assessing more methodologies.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Whether credits meet the CCP requirements or not could therefore have an impact on demand for them - and the price they can command.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second is about wider market alignment.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objective of the ICVCM is to provide a global benchmark for quality, which other actors can adopt.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We see some evidence of this already.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For instance, in the second news headline shown on screen, the online trading exchange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Proxima-Nova"/>
              </a:rPr>
              <a:t>Xpansiv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 launched a contract through which only CCP-labelled credits can be traded.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makes it easier to buy and sell larger quantities of CCP-labelled carbon credits in an efficient way.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market alignment - by buyers, exchanges, national authorities - may continue as the ICVCM continues to assess more methodologies.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6A7EC7-CEEB-0A5D-73BB-266017ADD1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424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B8124-E0A0-692A-0401-5CAE2A6F8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74493-00CE-2098-FC84-FD2214D2E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C11AE1-944A-B641-B753-5BEFA01341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On the demand side, the Voluntary Carbon Markets Integrity Initiative – or VCMI – aims to establish when and how companies should use carbon credits for voluntary purposes – and how they should communicate this.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They have done this through their ‘claims code’, which was published in 2023.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There are four steps under this claims code, which are shown on screen now.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In summary, The VCMI Claims Code requires companies to commit to reduce their own emissions in line with the levels required to reach the 1.5C temperature target of the Paris Agreement.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Only residual emissions beyond this level should be compensated using carbon credits. These carbon credits should be approved by the ICVCM.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What is the VMCI's objective?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By clarifying what companies should do, and what they should say, VCMI aims to establish a model for corporate good practice and avoid common criticisms of greenwashing.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It therefore clarifies how companies can use carbon credits in a responsible way, which does not affect the incentive to reduce their own emissions.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Source: https://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Proxima-Nova"/>
              </a:rPr>
              <a:t>vcmintegrity.org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/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Proxima-Nova"/>
              </a:rPr>
              <a:t>wp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-content/uploads/2024/10/VCMI-Claims-Code-v2.1.pdf 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5E66A-8409-373F-AB69-E520B63F11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0390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A4C39-4C24-48F4-8BAC-283BA1F02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D5CA25-D06B-212F-AE08-DD58DA0A00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5D3FB7-C4B7-EA75-68A6-2975F56D9A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initiatives we have seen just now are voluntary in nature, and led by civil-society organisations.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Formal regulation by governments of the carbon market remains the exception.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However, in recent years we have seen one or two examples of increasing regulatory interest.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focuses on two areas: making sure the carbon credits are robust; and making sure that the claims that companies make are not misleading for consumers.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An example of the second is the EU’s Green Claims Directive.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 primary objective of this directive – which is still under negotiations [</a:t>
            </a:r>
            <a:r>
              <a:rPr lang="en-GB" b="0" i="1" u="none" strike="noStrike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Proxima-Nova"/>
              </a:rPr>
              <a:t>as of Q4 2024 – update if necessary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] – is to protect consumers from potentially misleading claims around companies and products.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One of the issues it deals with is carbon credits, and claims around them, such as carbon neutral.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These kind of claims, based on using carbon credits, cannot be made for individual products.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Companies may still make “carbon neutral” of “reduced climate impact”-related claims, subject to several transparency and disclosure requirements.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These include reporting information on the carbon credits retired. ”Offsetting” claims would be subject to the company having adopted a net-zero target.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This is one example of how the demand side of the market may be regulated in future.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Source: https://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Proxima-Nova"/>
              </a:rPr>
              <a:t>sustainablefutures.linklaters.com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Proxima-Nova"/>
              </a:rPr>
              <a:t>/post/102jbcb/eu-council-adopts-negotiating-position-on-the-green-claims-directive </a:t>
            </a: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  <a:p>
            <a:pPr algn="l"/>
            <a:endParaRPr lang="en-GB" b="0" i="0" u="none" strike="noStrike" dirty="0">
              <a:solidFill>
                <a:srgbClr val="000000"/>
              </a:solidFill>
              <a:effectLst/>
              <a:latin typeface="Proxima-Nova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2594D8-1C27-9A2E-46D4-23DE54045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129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our final section, we will look at the two different sources of demand in the carbon market.</a:t>
            </a:r>
          </a:p>
          <a:p>
            <a:endParaRPr lang="en-GB" dirty="0"/>
          </a:p>
          <a:p>
            <a:r>
              <a:rPr lang="en-GB" dirty="0"/>
              <a:t>Understanding the differences between the two is essential to understand the trends driving carbon markets.</a:t>
            </a:r>
          </a:p>
          <a:p>
            <a:endParaRPr lang="en-GB" dirty="0"/>
          </a:p>
          <a:p>
            <a:r>
              <a:rPr lang="en-GB" dirty="0"/>
              <a:t>The first market segment is supply and demand for companies to meet domestic legal obligations, the so-called ‘compliance market’</a:t>
            </a:r>
          </a:p>
          <a:p>
            <a:endParaRPr lang="en-GB" dirty="0"/>
          </a:p>
          <a:p>
            <a:r>
              <a:rPr lang="en-GB" dirty="0"/>
              <a:t>Here, companies are purchasing carbon credits to meet some or all of a legal obligation placed upon them to reduce GHG emissions.</a:t>
            </a:r>
          </a:p>
          <a:p>
            <a:endParaRPr lang="en-GB" dirty="0"/>
          </a:p>
          <a:p>
            <a:r>
              <a:rPr lang="en-GB" dirty="0"/>
              <a:t>For instance, if a company must pay tax for each tonne of GHG it emits, the government may allow some or all of this obligation to be met instead through retiring carbon credits.</a:t>
            </a:r>
          </a:p>
          <a:p>
            <a:endParaRPr lang="en-GB" dirty="0"/>
          </a:p>
          <a:p>
            <a:r>
              <a:rPr lang="en-GB" dirty="0"/>
              <a:t>Examples of this approach include the carbon taxes in South Africa, Singapore and Colombia.</a:t>
            </a:r>
          </a:p>
          <a:p>
            <a:endParaRPr lang="en-GB" dirty="0"/>
          </a:p>
          <a:p>
            <a:r>
              <a:rPr lang="en-GB" dirty="0"/>
              <a:t>The second market segment is supply and demand for entities or individuals to achieve self-adopted commitments, the so-called ‘voluntary market’.</a:t>
            </a:r>
          </a:p>
          <a:p>
            <a:endParaRPr lang="en-GB" dirty="0"/>
          </a:p>
          <a:p>
            <a:r>
              <a:rPr lang="en-GB" dirty="0"/>
              <a:t>Here, companies or individuals are purchasing carbon credits as part of voluntary commitments to reduce their environmental impact - in this case through ‘offsetting’ their emissions.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154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099C0-3A22-7459-A0CF-17F69D1B2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980D86-FC07-3924-CA06-339C105084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C061E4-BBF3-95A3-D4EA-EED8CEEA9D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is the relative importance of these two market segments - voluntary and compliance demand?</a:t>
            </a:r>
          </a:p>
          <a:p>
            <a:endParaRPr lang="en-GB" dirty="0"/>
          </a:p>
          <a:p>
            <a:r>
              <a:rPr lang="en-GB" dirty="0"/>
              <a:t>The answer is that today’s carbon market is heavily weighted towards voluntary demand.</a:t>
            </a:r>
          </a:p>
          <a:p>
            <a:endParaRPr lang="en-GB" dirty="0"/>
          </a:p>
          <a:p>
            <a:r>
              <a:rPr lang="en-GB" dirty="0"/>
              <a:t>In the graphic you see now, the World Bank estimates that around 90% of retirements in 2023 derived from voluntary demand.</a:t>
            </a:r>
          </a:p>
          <a:p>
            <a:endParaRPr lang="en-GB" dirty="0"/>
          </a:p>
          <a:p>
            <a:r>
              <a:rPr lang="en-GB" dirty="0"/>
              <a:t>Only 10% of carbon credits were retired to meet compliance obligations.</a:t>
            </a:r>
          </a:p>
          <a:p>
            <a:endParaRPr lang="en-GB" dirty="0"/>
          </a:p>
          <a:p>
            <a:r>
              <a:rPr lang="en-GB" dirty="0"/>
              <a:t>We should expect this to change in the coming years, as more compliance systems and obligations are introduced by countries around the world.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78C5E-0F3F-F001-C5AD-B792CB1836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263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Our final section of this module looks at what are the the different types of compliance market.</a:t>
            </a:r>
          </a:p>
          <a:p>
            <a:endParaRPr lang="en-GB" dirty="0"/>
          </a:p>
          <a:p>
            <a:r>
              <a:rPr lang="en-GB" dirty="0"/>
              <a:t>There are three you should be aware of.</a:t>
            </a:r>
          </a:p>
          <a:p>
            <a:endParaRPr lang="en-GB" dirty="0"/>
          </a:p>
          <a:p>
            <a:r>
              <a:rPr lang="en-GB" dirty="0"/>
              <a:t>The first is the international carbon market under Article 6 of the Paris Agreement.</a:t>
            </a:r>
          </a:p>
          <a:p>
            <a:endParaRPr lang="en-GB" dirty="0"/>
          </a:p>
          <a:p>
            <a:r>
              <a:rPr lang="en-GB" dirty="0"/>
              <a:t>Here, carbon credits are traded between countries and used to meet the buyer country’s national emission reduction commitment.</a:t>
            </a:r>
          </a:p>
          <a:p>
            <a:endParaRPr lang="en-GB" dirty="0"/>
          </a:p>
          <a:p>
            <a:r>
              <a:rPr lang="en-GB" dirty="0"/>
              <a:t>The second is what is called the “Carbon Offsetting and Reduction Scheme for International Aviation” – or CORSIA for short.</a:t>
            </a:r>
          </a:p>
          <a:p>
            <a:endParaRPr lang="en-GB" dirty="0"/>
          </a:p>
          <a:p>
            <a:r>
              <a:rPr lang="en-GB" dirty="0"/>
              <a:t>This scheme requires airlines to offset a portion of their emissions from international flights. </a:t>
            </a:r>
          </a:p>
          <a:p>
            <a:endParaRPr lang="en-GB" dirty="0"/>
          </a:p>
          <a:p>
            <a:r>
              <a:rPr lang="en-GB" dirty="0"/>
              <a:t>It is expected to be a major source of new compliance demand over the coming decade. </a:t>
            </a:r>
          </a:p>
          <a:p>
            <a:endParaRPr lang="en-GB" dirty="0"/>
          </a:p>
          <a:p>
            <a:r>
              <a:rPr lang="en-GB" dirty="0"/>
              <a:t>This could be around 150 million carbon credits’ worth over the period 2024 to 2026.</a:t>
            </a:r>
          </a:p>
          <a:p>
            <a:endParaRPr lang="en-GB" dirty="0"/>
          </a:p>
          <a:p>
            <a:r>
              <a:rPr lang="en-GB" dirty="0"/>
              <a:t>Finally, there are various carbon pricing systems that existing around the world.</a:t>
            </a:r>
          </a:p>
          <a:p>
            <a:endParaRPr lang="en-GB" dirty="0"/>
          </a:p>
          <a:p>
            <a:r>
              <a:rPr lang="en-GB" dirty="0"/>
              <a:t>These systems place an obligation on companies to reduce emissions. Sometime, a portion of these emission reductions can instead be achieved by purchasing carbon credits.</a:t>
            </a:r>
          </a:p>
          <a:p>
            <a:endParaRPr lang="en-GB" dirty="0"/>
          </a:p>
          <a:p>
            <a:r>
              <a:rPr lang="en-GB" dirty="0"/>
              <a:t>These carbon pricing instruments continue to spread, and many of the newer systems allow carbon credits to be used by companies.</a:t>
            </a:r>
          </a:p>
          <a:p>
            <a:endParaRPr lang="en-GB" dirty="0"/>
          </a:p>
          <a:p>
            <a:r>
              <a:rPr lang="en-GB" dirty="0"/>
              <a:t>Demand could therefore grow in the coming years from these systems.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582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One of the biggest sources of compliance demand will come from CORSIA.</a:t>
            </a:r>
          </a:p>
          <a:p>
            <a:endParaRPr lang="en-GB" dirty="0"/>
          </a:p>
          <a:p>
            <a:r>
              <a:rPr lang="en-GB" dirty="0"/>
              <a:t>Just how big is shows by the graphic on screen how.</a:t>
            </a:r>
          </a:p>
          <a:p>
            <a:endParaRPr lang="en-GB" dirty="0"/>
          </a:p>
          <a:p>
            <a:r>
              <a:rPr lang="en-GB" dirty="0"/>
              <a:t>These are estimates from the International Air Transport Association from 2023, for how many carbon credits could be demanded over the currently lifetime of the CORSIA scheme until 2035.</a:t>
            </a:r>
          </a:p>
          <a:p>
            <a:endParaRPr lang="en-GB" dirty="0"/>
          </a:p>
          <a:p>
            <a:r>
              <a:rPr lang="en-GB" dirty="0"/>
              <a:t>We can see that in the first Phase – the three years between 2024 and 2026 – between 64 and 162 million carbon credits could needed by airlines to meet their commitments.</a:t>
            </a:r>
          </a:p>
          <a:p>
            <a:endParaRPr lang="en-GB" dirty="0"/>
          </a:p>
          <a:p>
            <a:r>
              <a:rPr lang="en-GB" dirty="0"/>
              <a:t>This is a significant source of new demand, given that total retirements in 2023 were around 180 million.</a:t>
            </a:r>
          </a:p>
          <a:p>
            <a:endParaRPr lang="en-GB" dirty="0"/>
          </a:p>
          <a:p>
            <a:r>
              <a:rPr lang="en-GB" dirty="0"/>
              <a:t>In the period after 2027 the annual demand grows.</a:t>
            </a:r>
          </a:p>
          <a:p>
            <a:endParaRPr lang="en-GB" dirty="0"/>
          </a:p>
          <a:p>
            <a:r>
              <a:rPr lang="en-GB" dirty="0"/>
              <a:t>Separate analysis by the market analysis firm Abatable has found that current supply potential may only be sufficient to meet demand until 2029 or 2030.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Source: https://</a:t>
            </a:r>
            <a:r>
              <a:rPr lang="en-GB" dirty="0" err="1"/>
              <a:t>www.iata.org</a:t>
            </a:r>
            <a:r>
              <a:rPr lang="en-GB" dirty="0"/>
              <a:t>/</a:t>
            </a:r>
            <a:r>
              <a:rPr lang="en-GB" dirty="0" err="1"/>
              <a:t>en</a:t>
            </a:r>
            <a:r>
              <a:rPr lang="en-GB" dirty="0"/>
              <a:t>/</a:t>
            </a:r>
            <a:r>
              <a:rPr lang="en-GB" dirty="0" err="1"/>
              <a:t>iata</a:t>
            </a:r>
            <a:r>
              <a:rPr lang="en-GB" dirty="0"/>
              <a:t>-repository/publications/economic-reports/</a:t>
            </a:r>
            <a:r>
              <a:rPr lang="en-GB" dirty="0" err="1"/>
              <a:t>aviations</a:t>
            </a:r>
            <a:r>
              <a:rPr lang="en-GB" dirty="0"/>
              <a:t>-decarbonization-requires-more-</a:t>
            </a:r>
            <a:r>
              <a:rPr lang="en-GB" dirty="0" err="1"/>
              <a:t>corsia</a:t>
            </a:r>
            <a:r>
              <a:rPr lang="en-GB" dirty="0"/>
              <a:t>-credits/</a:t>
            </a:r>
          </a:p>
          <a:p>
            <a:endParaRPr lang="en-GB" dirty="0"/>
          </a:p>
          <a:p>
            <a:r>
              <a:rPr lang="en-GB" dirty="0"/>
              <a:t>Abatable analysis: https://</a:t>
            </a:r>
            <a:r>
              <a:rPr lang="en-GB" dirty="0" err="1"/>
              <a:t>abatable.com</a:t>
            </a:r>
            <a:r>
              <a:rPr lang="en-GB" dirty="0"/>
              <a:t>/blog/corsia-carbon-credit-demand-expected-to-outstrip-supply-by-2030/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28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708A7-042B-46D9-776F-8589DA8FD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1BCA8A-DFD7-668F-26E0-33711684E4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B3BFB-E124-F114-85C1-F84C62C7D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F582D-D287-6DB9-293F-03B25DF42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151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6708A7-042B-46D9-776F-8589DA8FD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1BCA8A-DFD7-668F-26E0-33711684E4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2B3BFB-E124-F114-85C1-F84C62C7D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This Module introduces recent trends in carbon markets – and their drivers.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There are four main things we will cover in this module:</a:t>
            </a:r>
          </a:p>
          <a:p>
            <a:endParaRPr lang="en-GB" dirty="0"/>
          </a:p>
          <a:p>
            <a:r>
              <a:rPr lang="en-GB" dirty="0"/>
              <a:t>Firstly, we will look at recent trends in supply and demand, how this has changed in recent years, and what to expect in coming years.</a:t>
            </a:r>
          </a:p>
          <a:p>
            <a:endParaRPr lang="en-GB" dirty="0"/>
          </a:p>
          <a:p>
            <a:r>
              <a:rPr lang="en-GB" dirty="0"/>
              <a:t>Secondly, we will explore some of the factors driving these trends.</a:t>
            </a:r>
          </a:p>
          <a:p>
            <a:endParaRPr lang="en-GB" dirty="0"/>
          </a:p>
          <a:p>
            <a:r>
              <a:rPr lang="en-GB" dirty="0"/>
              <a:t>Thirdly, we will look at a few of the independent initiatives that have been founded in recent years to uphold integrity in the carbon market, and see what impact they are having.</a:t>
            </a:r>
          </a:p>
          <a:p>
            <a:endParaRPr lang="en-GB" dirty="0"/>
          </a:p>
          <a:p>
            <a:r>
              <a:rPr lang="en-GB" dirty="0"/>
              <a:t>Finally, we will understand the difference between the two different market segments – compliance and voluntary demand.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F582D-D287-6DB9-293F-03B25DF42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151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First off, let’s start with a question.</a:t>
            </a:r>
          </a:p>
          <a:p>
            <a:endParaRPr lang="en-GB" dirty="0"/>
          </a:p>
          <a:p>
            <a:r>
              <a:rPr lang="en-GB" dirty="0"/>
              <a:t>What does ‘issuance’ and ‘retirement’ of a carbon credit mean?</a:t>
            </a:r>
          </a:p>
          <a:p>
            <a:endParaRPr lang="en-GB" dirty="0"/>
          </a:p>
          <a:p>
            <a:r>
              <a:rPr lang="en-GB" dirty="0"/>
              <a:t>Answer:</a:t>
            </a:r>
          </a:p>
          <a:p>
            <a:endParaRPr lang="en-GB" dirty="0"/>
          </a:p>
          <a:p>
            <a:r>
              <a:rPr lang="en-GB" b="1" dirty="0"/>
              <a:t>Issuance</a:t>
            </a:r>
            <a:r>
              <a:rPr lang="en-GB" dirty="0"/>
              <a:t> is when a carbon credit is generated by the crediting standard, into a carbon credit. It represents the ‘supply side’ of the market.</a:t>
            </a:r>
          </a:p>
          <a:p>
            <a:endParaRPr lang="en-GB" dirty="0"/>
          </a:p>
          <a:p>
            <a:r>
              <a:rPr lang="en-GB" b="1" dirty="0"/>
              <a:t>Retirement</a:t>
            </a:r>
            <a:r>
              <a:rPr lang="en-GB" dirty="0"/>
              <a:t> is when the carbon credit is permanently and irrevocably cancelled in the carbon registry, removing it from circulation. It is the ultimate driver of ‘demand’ in the market.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224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CBA1E0-641D-467B-254D-C3252A19E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312B1F-FE81-10EB-0861-F624ED91F5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D5873E-A9AB-C95B-FAB2-2F1A7E903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Knowing what we mean by ‘issuance’ and ‘retirement’ is necessary to understand developments in carbon markets in recent years.</a:t>
            </a:r>
          </a:p>
          <a:p>
            <a:endParaRPr lang="en-GB" dirty="0"/>
          </a:p>
          <a:p>
            <a:r>
              <a:rPr lang="en-GB" dirty="0"/>
              <a:t>The graph on this slide shows issuances – i.e., new supply – and retirement – i.e., end demand – since 2018.</a:t>
            </a:r>
          </a:p>
          <a:p>
            <a:endParaRPr lang="en-GB" dirty="0"/>
          </a:p>
          <a:p>
            <a:r>
              <a:rPr lang="en-GB" dirty="0"/>
              <a:t>There are a few things to note.</a:t>
            </a:r>
          </a:p>
          <a:p>
            <a:endParaRPr lang="en-GB" dirty="0"/>
          </a:p>
          <a:p>
            <a:r>
              <a:rPr lang="en-GB" dirty="0"/>
              <a:t>Firstly, there was a very large increase in supply in the period to 2021, which has since fallen off.</a:t>
            </a:r>
          </a:p>
          <a:p>
            <a:endParaRPr lang="en-GB" dirty="0"/>
          </a:p>
          <a:p>
            <a:r>
              <a:rPr lang="en-GB" dirty="0"/>
              <a:t>It still remains higher that pre-2020 levels.</a:t>
            </a:r>
          </a:p>
          <a:p>
            <a:endParaRPr lang="en-GB" dirty="0"/>
          </a:p>
          <a:p>
            <a:r>
              <a:rPr lang="en-GB" dirty="0"/>
              <a:t>Secondly, demand has also increased, albeit by a lesser extent, and has settled around 150 million credits per year since 2021.</a:t>
            </a:r>
          </a:p>
          <a:p>
            <a:endParaRPr lang="en-GB" dirty="0"/>
          </a:p>
          <a:p>
            <a:r>
              <a:rPr lang="en-GB" dirty="0"/>
              <a:t>Third, the gap between supply and demand means there is a significant and growing oversupply in the market. </a:t>
            </a:r>
          </a:p>
          <a:p>
            <a:endParaRPr lang="en-GB" dirty="0"/>
          </a:p>
          <a:p>
            <a:r>
              <a:rPr lang="en-GB" dirty="0"/>
              <a:t>This is shown by the green line. The amount of unavailable credits was above 700 million in 2023.</a:t>
            </a:r>
          </a:p>
          <a:p>
            <a:endParaRPr lang="en-GB" dirty="0"/>
          </a:p>
          <a:p>
            <a:r>
              <a:rPr lang="en-GB" dirty="0"/>
              <a:t>Finally, we can see that in this period supply and demand have been dominated by two project categories: renewable energy and forestry projects. </a:t>
            </a:r>
          </a:p>
          <a:p>
            <a:endParaRPr lang="en-GB" dirty="0"/>
          </a:p>
          <a:p>
            <a:r>
              <a:rPr lang="en-GB" dirty="0"/>
              <a:t>Only in recent years have been seen this change, with household devices, typically cookstove projects, growing in importance.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455AA7-33F2-C761-1BE7-80E24E3588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8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2A006-D743-F11E-032F-BFEA55C07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462DD-EF57-5CCF-D02E-5C5045EE35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3484B6-F9DD-4148-E0AE-F59756A540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previous graph showed historic supply and demand.</a:t>
            </a:r>
          </a:p>
          <a:p>
            <a:endParaRPr lang="en-GB" dirty="0"/>
          </a:p>
          <a:p>
            <a:r>
              <a:rPr lang="en-GB" dirty="0"/>
              <a:t>The graph on this slide gives us a sense of future supply.</a:t>
            </a:r>
          </a:p>
          <a:p>
            <a:endParaRPr lang="en-GB" dirty="0"/>
          </a:p>
          <a:p>
            <a:r>
              <a:rPr lang="en-GB" dirty="0"/>
              <a:t>It shows the share of project registrations divided by different project categories. These are newly implemented carbon projects that will be generating the future supply of carbon credits.</a:t>
            </a:r>
          </a:p>
          <a:p>
            <a:endParaRPr lang="en-GB" dirty="0"/>
          </a:p>
          <a:p>
            <a:r>
              <a:rPr lang="en-GB" dirty="0"/>
              <a:t>As we can see, it confirms the trends in supply and demand trends seen on the previous slide.</a:t>
            </a:r>
          </a:p>
          <a:p>
            <a:endParaRPr lang="en-GB" dirty="0"/>
          </a:p>
          <a:p>
            <a:r>
              <a:rPr lang="en-GB" dirty="0"/>
              <a:t>The most notable trend is that renewable energy projects have declined sharply, with the biggest growth coming from household activities.</a:t>
            </a:r>
          </a:p>
          <a:p>
            <a:endParaRPr lang="en-GB" dirty="0"/>
          </a:p>
          <a:p>
            <a:r>
              <a:rPr lang="en-GB" dirty="0"/>
              <a:t>Forestry has fluctuated around the same levels, while agriculture has grown slightly.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52A6D5-B76F-01D1-6E40-E2021CE5BF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753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is driving these changing patterns in supply and demand? </a:t>
            </a:r>
          </a:p>
          <a:p>
            <a:endParaRPr lang="en-GB" dirty="0"/>
          </a:p>
          <a:p>
            <a:r>
              <a:rPr lang="en-GB" dirty="0"/>
              <a:t>Let’s take a look at a couple of the more important project categories and see what is behind the recent trends.</a:t>
            </a:r>
          </a:p>
          <a:p>
            <a:endParaRPr lang="en-GB" dirty="0"/>
          </a:p>
          <a:p>
            <a:r>
              <a:rPr lang="en-GB" dirty="0"/>
              <a:t>First, we have forestry. While project registrations have remained broadly consistent over the last few years, supply and demand of these credits has fallen sharply since 2021.</a:t>
            </a:r>
          </a:p>
          <a:p>
            <a:endParaRPr lang="en-GB" dirty="0"/>
          </a:p>
          <a:p>
            <a:r>
              <a:rPr lang="en-GB" dirty="0"/>
              <a:t>A large part of this can be attributed to ongoing concerns about the integrity of some activities, particularly from activities that avoid deforestation – so-called REDD+ plus.</a:t>
            </a:r>
          </a:p>
          <a:p>
            <a:endParaRPr lang="en-GB" dirty="0"/>
          </a:p>
          <a:p>
            <a:r>
              <a:rPr lang="en-GB" dirty="0"/>
              <a:t>These credits represent the largest single source of supply from forestry and land use projects.</a:t>
            </a:r>
          </a:p>
          <a:p>
            <a:endParaRPr lang="en-GB" dirty="0"/>
          </a:p>
          <a:p>
            <a:r>
              <a:rPr lang="en-GB" dirty="0"/>
              <a:t>Second, renewable energy projects have decreased significantly in significance. </a:t>
            </a:r>
          </a:p>
          <a:p>
            <a:endParaRPr lang="en-GB" dirty="0"/>
          </a:p>
          <a:p>
            <a:r>
              <a:rPr lang="en-GB" dirty="0"/>
              <a:t>This is particularly relevant for new project registrations – this has decreased from around 60% in 2019 to only 20% in 2023.</a:t>
            </a:r>
          </a:p>
          <a:p>
            <a:endParaRPr lang="en-GB" dirty="0"/>
          </a:p>
          <a:p>
            <a:r>
              <a:rPr lang="en-GB" dirty="0"/>
              <a:t>A large driver of this has been the changing economics of renewable electricity.</a:t>
            </a:r>
          </a:p>
          <a:p>
            <a:endParaRPr lang="en-GB" dirty="0"/>
          </a:p>
          <a:p>
            <a:r>
              <a:rPr lang="en-GB" dirty="0"/>
              <a:t>The fall in the cost of renewables has meant that in many places wind, and particularly solar, are the cheapest forms of generation.</a:t>
            </a:r>
          </a:p>
          <a:p>
            <a:endParaRPr lang="en-GB" dirty="0"/>
          </a:p>
          <a:p>
            <a:r>
              <a:rPr lang="en-GB" dirty="0"/>
              <a:t>This means that they do not need the extra revenue from selling carbon credits to be financially viable.</a:t>
            </a:r>
          </a:p>
          <a:p>
            <a:endParaRPr lang="en-GB" dirty="0"/>
          </a:p>
          <a:p>
            <a:r>
              <a:rPr lang="en-GB" dirty="0"/>
              <a:t>For this reason, crediting standards such as Gold Standard and VERRA introduced restrictions for registering large-scale renewable energy projects, which can now only be accepted from Least Developed Countries.</a:t>
            </a:r>
          </a:p>
          <a:p>
            <a:endParaRPr lang="en-GB" dirty="0"/>
          </a:p>
          <a:p>
            <a:r>
              <a:rPr lang="en-GB" dirty="0"/>
              <a:t>Thirdly, the fall in renewables has been mirrored by a rise in registration of household device projects. These typically mean improved cookstoves.</a:t>
            </a:r>
          </a:p>
          <a:p>
            <a:endParaRPr lang="en-GB" dirty="0"/>
          </a:p>
          <a:p>
            <a:r>
              <a:rPr lang="en-GB" dirty="0"/>
              <a:t>These projects often command good prices with buyers, and can offer multiple co-benefits, such as improved health and economic opportunities.</a:t>
            </a:r>
          </a:p>
          <a:p>
            <a:endParaRPr lang="en-GB" dirty="0"/>
          </a:p>
          <a:p>
            <a:r>
              <a:rPr lang="en-GB" dirty="0"/>
              <a:t>Finally, we’ve seen slight increases in the supply and registration of agricultural projects.</a:t>
            </a:r>
          </a:p>
          <a:p>
            <a:endParaRPr lang="en-GB" dirty="0"/>
          </a:p>
          <a:p>
            <a:r>
              <a:rPr lang="en-GB" dirty="0"/>
              <a:t>These still a small minority in carbon markets. However, there is growing investor and buyer interest in nature-based activities, as well as in supporting regenerative agricultural practices, which also improve adaptation.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435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0C611-F597-CB83-89B8-9A3E87D25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91D032-B7BC-7ECD-8DAB-C4B554A38C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95A345-7B14-1A1B-C26C-DE323185F1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Answer: there is currently more supply of credits than there is demand for them.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B7BC55-BF2B-A27C-0434-3E39F7BA50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218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5C743-861A-2296-593B-325E59E8E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A58ED1-EF37-5153-8BA6-4B6E66DA25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968AE3-6F27-70F8-CCC8-D6D671F245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One of the bigger trends driving recent developments in carbon markets has been greater public scrutiny on certain project types.</a:t>
            </a:r>
          </a:p>
          <a:p>
            <a:endParaRPr lang="en-GB" dirty="0"/>
          </a:p>
          <a:p>
            <a:r>
              <a:rPr lang="en-GB" dirty="0"/>
              <a:t>Since 2023, there have been several high-profile media stories casting doubt on the environmental integrity of some carbon credits.</a:t>
            </a:r>
          </a:p>
          <a:p>
            <a:endParaRPr lang="en-GB" dirty="0"/>
          </a:p>
          <a:p>
            <a:r>
              <a:rPr lang="en-GB" dirty="0"/>
              <a:t>These started with avoided deforestation, or REDD+ projects.</a:t>
            </a:r>
          </a:p>
          <a:p>
            <a:endParaRPr lang="en-GB" dirty="0"/>
          </a:p>
          <a:p>
            <a:r>
              <a:rPr lang="en-GB" dirty="0"/>
              <a:t>The criticism was that the baseline scenario assumed more deforestation than actually would’ve occurred. This means that the carbon credits wouldn’t represent real emission reductions.</a:t>
            </a:r>
          </a:p>
          <a:p>
            <a:endParaRPr lang="en-GB" dirty="0"/>
          </a:p>
          <a:p>
            <a:r>
              <a:rPr lang="en-GB" dirty="0"/>
              <a:t>Clean cooking projects were also criticised. In this case, it was claimed that they overestimated the amount of non-renewable wood that was displaced by distributing more efficient stoves. </a:t>
            </a:r>
          </a:p>
          <a:p>
            <a:endParaRPr lang="en-GB" dirty="0"/>
          </a:p>
          <a:p>
            <a:r>
              <a:rPr lang="en-GB" dirty="0"/>
              <a:t>Again, this would result in carbon credits that didn’t represent real emission reductions.</a:t>
            </a:r>
          </a:p>
          <a:p>
            <a:endParaRPr lang="en-GB" dirty="0"/>
          </a:p>
          <a:p>
            <a:r>
              <a:rPr lang="en-GB" dirty="0"/>
              <a:t>Carbon crediting standards and other stakeholders are responding to these criticisms. Verra has since launched a revised REDD+ methodology.</a:t>
            </a:r>
          </a:p>
          <a:p>
            <a:endParaRPr lang="en-GB" dirty="0"/>
          </a:p>
          <a:p>
            <a:r>
              <a:rPr lang="en-GB" dirty="0"/>
              <a:t>And the UNFCCC is currently implementing a new, standardised approach to calculated conservative values for cookstove projects.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BE5AA8-E44E-25A7-2FF1-D1AF71E885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E452FA-406D-0041-B07F-10C03B21466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175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227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85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225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631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444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319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75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09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07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735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643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B0EC9C6-0FE8-6E41-915C-7998A5B0BF20}" type="datetimeFigureOut">
              <a:rPr lang="en-GB" smtClean="0"/>
              <a:t>28/11/2024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811FD5CC-1F18-994F-A7A8-495E1072B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63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5C9D4-E2B9-71CD-E25A-4E732752F4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Topic 1: Introduction to Carbon Markets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E3B5A-F619-5C74-EA49-603BDB02BC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436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0600A7-394F-CCE8-18C8-686D72847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51E3431-CE8A-4FA3-92ED-72D1E007B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7ACA9C-6281-4732-9DE5-95D5F9BEA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B101807-2064-4323-8CF5-3FEB3D55F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Rolls of Newspaper">
            <a:extLst>
              <a:ext uri="{FF2B5EF4-FFF2-40B4-BE49-F238E27FC236}">
                <a16:creationId xmlns:a16="http://schemas.microsoft.com/office/drawing/2014/main" id="{C26B8356-A495-6C45-1E71-4C966ABEE1C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21" r="767" b="16335"/>
          <a:stretch/>
        </p:blipFill>
        <p:spPr>
          <a:xfrm>
            <a:off x="0" y="0"/>
            <a:ext cx="12188932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0AE1F25-73CE-4317-9878-C8A74F0C4F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B5D8B3-5E26-5A2D-3CC3-98E7603CA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985" y="1298448"/>
            <a:ext cx="3777552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b="1" spc="-100" dirty="0"/>
              <a:t>Recent controversies rock the market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957544-9F2B-44E4-85E1-880ABECA8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FE06A5-C639-A71B-544B-CE0B4BB0F55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 rot="257163">
            <a:off x="6571994" y="364074"/>
            <a:ext cx="4898104" cy="10416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35AF7C-B5BF-4D0F-9E23-DF3A233AE36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</a:blip>
          <a:stretch>
            <a:fillRect/>
          </a:stretch>
        </p:blipFill>
        <p:spPr>
          <a:xfrm rot="330340">
            <a:off x="4901879" y="1485504"/>
            <a:ext cx="5743437" cy="15239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238DFD-7491-46E2-09C0-88B5C09E704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</a:blip>
          <a:stretch>
            <a:fillRect/>
          </a:stretch>
        </p:blipFill>
        <p:spPr>
          <a:xfrm rot="21383912">
            <a:off x="5014091" y="3220691"/>
            <a:ext cx="5756107" cy="12557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1C239D-A813-C9BA-6E1B-621B35AAAD98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90000"/>
          </a:blip>
          <a:stretch>
            <a:fillRect/>
          </a:stretch>
        </p:blipFill>
        <p:spPr>
          <a:xfrm rot="187229">
            <a:off x="5552286" y="4664135"/>
            <a:ext cx="5548622" cy="1663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371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D38DD-4DFC-398A-B07D-F258EB3AA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Recent controversies rock the market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E582E-7D52-8119-03AF-A62EEC6F4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4955" y="594207"/>
            <a:ext cx="4711484" cy="56604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1A3734-8E91-3AA4-391F-70C152D5C596}"/>
              </a:ext>
            </a:extLst>
          </p:cNvPr>
          <p:cNvSpPr txBox="1"/>
          <p:nvPr/>
        </p:nvSpPr>
        <p:spPr>
          <a:xfrm>
            <a:off x="3693889" y="6263793"/>
            <a:ext cx="7273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IETA 2023. GHG Market Sentiment Survey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B261FA6-E5CB-A975-A99E-29E072CB9DA7}"/>
              </a:ext>
            </a:extLst>
          </p:cNvPr>
          <p:cNvSpPr/>
          <p:nvPr/>
        </p:nvSpPr>
        <p:spPr>
          <a:xfrm>
            <a:off x="4974955" y="1843548"/>
            <a:ext cx="4711484" cy="855407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F95689D4-BAC7-1202-7975-B0CC199BDAFC}"/>
              </a:ext>
            </a:extLst>
          </p:cNvPr>
          <p:cNvSpPr/>
          <p:nvPr/>
        </p:nvSpPr>
        <p:spPr>
          <a:xfrm rot="10800000">
            <a:off x="9897664" y="2072148"/>
            <a:ext cx="1563329" cy="398206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763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DEA80-96F4-5835-BCBF-73044025A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Supply side initiatives - ICVCM</a:t>
            </a:r>
          </a:p>
        </p:txBody>
      </p:sp>
      <p:pic>
        <p:nvPicPr>
          <p:cNvPr id="1026" name="Picture 2" descr="high integrity Voluntary Carbon Market">
            <a:extLst>
              <a:ext uri="{FF2B5EF4-FFF2-40B4-BE49-F238E27FC236}">
                <a16:creationId xmlns:a16="http://schemas.microsoft.com/office/drawing/2014/main" id="{0CCFD4FA-ED56-D168-EFDB-0B5D4E975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758" y="912118"/>
            <a:ext cx="4932363" cy="762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1BEE10-3C1A-2B6F-9B88-A70DAB345D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7758" y="1879202"/>
            <a:ext cx="7772400" cy="422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37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01471-29BE-0981-33E9-069DCA207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oseup of stacked newspapers">
            <a:extLst>
              <a:ext uri="{FF2B5EF4-FFF2-40B4-BE49-F238E27FC236}">
                <a16:creationId xmlns:a16="http://schemas.microsoft.com/office/drawing/2014/main" id="{092F426C-F6E0-0719-7981-3EE9E0C1B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721" y="742951"/>
            <a:ext cx="9136915" cy="5372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29F34D-B37D-71E7-BD65-D117AF4C7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the ICVCM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900723-C858-799A-556F-F659E5CDAF6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3738562" y="1557132"/>
            <a:ext cx="7772400" cy="1530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E1F2D3C-CB8D-E003-4754-0CFDF9034457}"/>
              </a:ext>
            </a:extLst>
          </p:cNvPr>
          <p:cNvSpPr txBox="1"/>
          <p:nvPr/>
        </p:nvSpPr>
        <p:spPr>
          <a:xfrm>
            <a:off x="3743325" y="872558"/>
            <a:ext cx="635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1) Project eligibility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F8658-43E3-ED32-98AB-FA7A3674A125}"/>
              </a:ext>
            </a:extLst>
          </p:cNvPr>
          <p:cNvSpPr txBox="1"/>
          <p:nvPr/>
        </p:nvSpPr>
        <p:spPr>
          <a:xfrm>
            <a:off x="3743325" y="3526381"/>
            <a:ext cx="635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/>
              <a:t>2) Market alignment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DF829D-FF3B-8067-5FDE-8B02DEACC49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</a:blip>
          <a:stretch>
            <a:fillRect/>
          </a:stretch>
        </p:blipFill>
        <p:spPr>
          <a:xfrm>
            <a:off x="3738562" y="4208800"/>
            <a:ext cx="7772400" cy="1516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7600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44749-74E2-FD97-AD87-5C42507B2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0E92C-1DF6-4C49-3160-76A9F57A4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Demand side initiatives - VCMI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8DE74A-B2B0-4CD9-B563-A71110856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902" y="1614129"/>
            <a:ext cx="6019216" cy="4411029"/>
          </a:xfrm>
          <a:prstGeom prst="rect">
            <a:avLst/>
          </a:prstGeom>
        </p:spPr>
      </p:pic>
      <p:pic>
        <p:nvPicPr>
          <p:cNvPr id="3074" name="Picture 2" descr="VCMI Unveils Early Adopters of Claims Code of Practice">
            <a:extLst>
              <a:ext uri="{FF2B5EF4-FFF2-40B4-BE49-F238E27FC236}">
                <a16:creationId xmlns:a16="http://schemas.microsoft.com/office/drawing/2014/main" id="{AE45F39C-83EC-8289-A95D-5A4C39050E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3214" r="-607" b="31094"/>
          <a:stretch/>
        </p:blipFill>
        <p:spPr bwMode="auto">
          <a:xfrm>
            <a:off x="3793902" y="775033"/>
            <a:ext cx="3927267" cy="69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FBFF61-AD6D-98D8-95F5-E2661E2A6619}"/>
              </a:ext>
            </a:extLst>
          </p:cNvPr>
          <p:cNvSpPr txBox="1"/>
          <p:nvPr/>
        </p:nvSpPr>
        <p:spPr>
          <a:xfrm>
            <a:off x="3693889" y="6263793"/>
            <a:ext cx="7273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VCMI 2023. Claims Code of Practice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E44B3F-8192-1DC5-36F4-20B0DCD0723E}"/>
              </a:ext>
            </a:extLst>
          </p:cNvPr>
          <p:cNvSpPr/>
          <p:nvPr/>
        </p:nvSpPr>
        <p:spPr>
          <a:xfrm>
            <a:off x="10206592" y="758561"/>
            <a:ext cx="1985407" cy="53472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848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C1206-BF20-A6DF-C83F-DF1CDB937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urope flag.">
            <a:extLst>
              <a:ext uri="{FF2B5EF4-FFF2-40B4-BE49-F238E27FC236}">
                <a16:creationId xmlns:a16="http://schemas.microsoft.com/office/drawing/2014/main" id="{C52F6F30-23B8-81BB-EFE8-1FAE93578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110" y="737420"/>
            <a:ext cx="8141109" cy="533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E4F1D2-1197-EC97-5EB4-E335B0087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Demand side initiatives – claims regulation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DACE21-6195-8628-CAB8-3D22F7AC55A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3788295" y="1123837"/>
            <a:ext cx="5738901" cy="17373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6B396-6831-195B-4CB4-10764FE21024}"/>
              </a:ext>
            </a:extLst>
          </p:cNvPr>
          <p:cNvSpPr txBox="1"/>
          <p:nvPr/>
        </p:nvSpPr>
        <p:spPr>
          <a:xfrm>
            <a:off x="3788295" y="3056507"/>
            <a:ext cx="7075358" cy="2677656"/>
          </a:xfrm>
          <a:prstGeom prst="rect">
            <a:avLst/>
          </a:prstGeom>
          <a:solidFill>
            <a:schemeClr val="accent6">
              <a:lumMod val="20000"/>
              <a:lumOff val="80000"/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Focus is on consumer protection – and avoiding ”greenwashing”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u="sng" dirty="0"/>
              <a:t>Products</a:t>
            </a:r>
            <a:r>
              <a:rPr lang="en-GB" sz="2800" dirty="0"/>
              <a:t> cannot be labelled as “carbon neutral” or similar, based on carbon 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Companies can make make claims, subject to conditions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D52C6E-D67F-4C43-9705-52E221C7C822}"/>
              </a:ext>
            </a:extLst>
          </p:cNvPr>
          <p:cNvSpPr txBox="1"/>
          <p:nvPr/>
        </p:nvSpPr>
        <p:spPr>
          <a:xfrm>
            <a:off x="3590037" y="5768559"/>
            <a:ext cx="7273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Getty Images</a:t>
            </a:r>
            <a:endParaRPr lang="en-GB" sz="1400" i="1" dirty="0"/>
          </a:p>
        </p:txBody>
      </p:sp>
    </p:spTree>
    <p:extLst>
      <p:ext uri="{BB962C8B-B14F-4D97-AF65-F5344CB8AC3E}">
        <p14:creationId xmlns:p14="http://schemas.microsoft.com/office/powerpoint/2010/main" val="2507763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994C5D-3354-6A87-8FA1-7A2827202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7F231E5-F402-49E1-82B4-C762909E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0BA12B-74D1-4DB1-9A3F-C9BA27B81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15FCC40-AA93-4D3B-90D0-69BC824EA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EE25B4-C826-8E7D-A124-7551661F5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98" y="1298448"/>
            <a:ext cx="731520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900" spc="-100">
                <a:solidFill>
                  <a:schemeClr val="tx2"/>
                </a:solidFill>
              </a:rPr>
              <a:t>Audience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C5C24E-5F1C-DF4C-93C6-57CF1EBA6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4397" y="4670246"/>
            <a:ext cx="6714232" cy="914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</a:rPr>
              <a:t>What is the difference between “compliance demand” and “voluntary demand”?</a:t>
            </a:r>
          </a:p>
        </p:txBody>
      </p:sp>
    </p:spTree>
    <p:extLst>
      <p:ext uri="{BB962C8B-B14F-4D97-AF65-F5344CB8AC3E}">
        <p14:creationId xmlns:p14="http://schemas.microsoft.com/office/powerpoint/2010/main" val="164629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D0C02-C410-F344-D45F-7D30A7A18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Who buys carbon credits?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7D7107-FFEE-3552-37D6-9F71416E0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638599"/>
              </p:ext>
            </p:extLst>
          </p:nvPr>
        </p:nvGraphicFramePr>
        <p:xfrm>
          <a:off x="3786186" y="1306068"/>
          <a:ext cx="7729539" cy="45415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1371601">
                  <a:extLst>
                    <a:ext uri="{9D8B030D-6E8A-4147-A177-3AD203B41FA5}">
                      <a16:colId xmlns:a16="http://schemas.microsoft.com/office/drawing/2014/main" val="1069730293"/>
                    </a:ext>
                  </a:extLst>
                </a:gridCol>
                <a:gridCol w="3178969">
                  <a:extLst>
                    <a:ext uri="{9D8B030D-6E8A-4147-A177-3AD203B41FA5}">
                      <a16:colId xmlns:a16="http://schemas.microsoft.com/office/drawing/2014/main" val="2562861027"/>
                    </a:ext>
                  </a:extLst>
                </a:gridCol>
                <a:gridCol w="3178969">
                  <a:extLst>
                    <a:ext uri="{9D8B030D-6E8A-4147-A177-3AD203B41FA5}">
                      <a16:colId xmlns:a16="http://schemas.microsoft.com/office/drawing/2014/main" val="18588919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Compliance Market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/>
                        <a:t>Voluntary Market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008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/>
                        <a:t>Why are they buying carbon credits?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To meet a legal requirement to reduce or offset a portion of their GHG emissions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To meet a voluntarily </a:t>
                      </a:r>
                      <a:r>
                        <a:rPr lang="en-GB" sz="2000"/>
                        <a:t>adopted sustainability </a:t>
                      </a:r>
                      <a:r>
                        <a:rPr lang="en-GB" sz="2000" dirty="0"/>
                        <a:t>target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8595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1" dirty="0"/>
                        <a:t>Examples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2000" dirty="0"/>
                        <a:t>Companies regulated under a carbon tax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2000" dirty="0"/>
                        <a:t>Governments buying to meet national climate targets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2000" dirty="0"/>
                        <a:t>Airlines offsetting % of their emissions through CORSIA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2000" dirty="0"/>
                        <a:t>Individuals looking to offset their emissions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en-GB" sz="2000" dirty="0"/>
                        <a:t>Companies purchasing credits to meet voluntary climate commitments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8770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4995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63858-4EBB-0D1A-DF4A-175CE56EE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98CA-259A-4B1C-E89C-E28BDE4E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Voluntary vs. compliance markets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7D2BD-0B4C-D623-AD2A-C629508EB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254" y="912592"/>
            <a:ext cx="5781675" cy="50419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337A7C-2BB5-F3B0-E007-7C436E70F5A3}"/>
              </a:ext>
            </a:extLst>
          </p:cNvPr>
          <p:cNvSpPr txBox="1"/>
          <p:nvPr/>
        </p:nvSpPr>
        <p:spPr>
          <a:xfrm>
            <a:off x="3992254" y="5954553"/>
            <a:ext cx="5781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World Bank. 2024. State and Trends of Carbon Pricing 2024. Washington, DC: World Bank.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55536B-16F8-88C3-D60E-D635296E45FB}"/>
              </a:ext>
            </a:extLst>
          </p:cNvPr>
          <p:cNvSpPr/>
          <p:nvPr/>
        </p:nvSpPr>
        <p:spPr>
          <a:xfrm>
            <a:off x="11001375" y="758561"/>
            <a:ext cx="1190624" cy="53472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453E58A4-EBC5-472F-7294-46CF92B2BFA4}"/>
              </a:ext>
            </a:extLst>
          </p:cNvPr>
          <p:cNvSpPr/>
          <p:nvPr/>
        </p:nvSpPr>
        <p:spPr>
          <a:xfrm rot="10800000">
            <a:off x="9495499" y="2214562"/>
            <a:ext cx="1190624" cy="428625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4248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FC216-ABE2-B1F7-F7D3-1A464EC7A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FA564-CD69-C349-B54A-F679E8D46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Compliance Markets – an overview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D1D0C19-A1CB-AE1F-E41E-688068874A3F}"/>
              </a:ext>
            </a:extLst>
          </p:cNvPr>
          <p:cNvSpPr/>
          <p:nvPr/>
        </p:nvSpPr>
        <p:spPr>
          <a:xfrm>
            <a:off x="4643437" y="1300631"/>
            <a:ext cx="5894610" cy="10144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Article 6: Country-Country Trade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BA2B2B3-4614-228E-E441-0BCD46067AEE}"/>
              </a:ext>
            </a:extLst>
          </p:cNvPr>
          <p:cNvSpPr/>
          <p:nvPr/>
        </p:nvSpPr>
        <p:spPr>
          <a:xfrm>
            <a:off x="4968449" y="2827960"/>
            <a:ext cx="5569598" cy="101441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CORSIA: International Aviation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360A601-8DA1-5734-51E0-63671D6BA710}"/>
              </a:ext>
            </a:extLst>
          </p:cNvPr>
          <p:cNvSpPr/>
          <p:nvPr/>
        </p:nvSpPr>
        <p:spPr>
          <a:xfrm>
            <a:off x="4643436" y="4436210"/>
            <a:ext cx="5894611" cy="10144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Domestic Carbon Pricing: Tax or ETS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18D4C11-5544-EFCB-5B3A-40824F90F7A4}"/>
              </a:ext>
            </a:extLst>
          </p:cNvPr>
          <p:cNvSpPr/>
          <p:nvPr/>
        </p:nvSpPr>
        <p:spPr>
          <a:xfrm>
            <a:off x="3600449" y="1123837"/>
            <a:ext cx="1368000" cy="1368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677E818-4542-84C8-C5B0-10EE73B5A855}"/>
              </a:ext>
            </a:extLst>
          </p:cNvPr>
          <p:cNvSpPr/>
          <p:nvPr/>
        </p:nvSpPr>
        <p:spPr>
          <a:xfrm>
            <a:off x="4039761" y="2669636"/>
            <a:ext cx="1290202" cy="1368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A0AAAFD-BD0C-3CCD-2900-DB1E50F87733}"/>
              </a:ext>
            </a:extLst>
          </p:cNvPr>
          <p:cNvSpPr/>
          <p:nvPr/>
        </p:nvSpPr>
        <p:spPr>
          <a:xfrm>
            <a:off x="3727236" y="4259416"/>
            <a:ext cx="1368000" cy="1368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D2DC0E3-AC61-DE81-03CD-4870B17A8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63" y="1440408"/>
            <a:ext cx="1026972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19 Key Questions Answered - CORSIA (The Definitive Guide)">
            <a:extLst>
              <a:ext uri="{FF2B5EF4-FFF2-40B4-BE49-F238E27FC236}">
                <a16:creationId xmlns:a16="http://schemas.microsoft.com/office/drawing/2014/main" id="{259FD9F5-5AC6-FF5E-5F06-4F0D13F84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3714" y1="68571" x2="33714" y2="68571"/>
                        <a14:foregroundMark x1="71429" y1="34000" x2="71429" y2="34000"/>
                        <a14:foregroundMark x1="63714" y1="67143" x2="63714" y2="67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17" y="2812085"/>
            <a:ext cx="971696" cy="103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248CC8F-C48C-3278-2670-24EB30FA20E1}"/>
              </a:ext>
            </a:extLst>
          </p:cNvPr>
          <p:cNvSpPr/>
          <p:nvPr/>
        </p:nvSpPr>
        <p:spPr>
          <a:xfrm>
            <a:off x="10944225" y="758561"/>
            <a:ext cx="1247774" cy="534727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Graphic 25" descr="Dollar with solid fill">
            <a:extLst>
              <a:ext uri="{FF2B5EF4-FFF2-40B4-BE49-F238E27FC236}">
                <a16:creationId xmlns:a16="http://schemas.microsoft.com/office/drawing/2014/main" id="{175BDD67-5490-813E-114C-1752EC4F6F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954036" y="44862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695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3D3B8-3311-6CE7-C692-29013F065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30396-A096-795C-84D7-3B7FD6A247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Module 2: Global Trends in Carbon Markets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117230-3FF0-6EF3-CED8-3942DEEF9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65" y="1260296"/>
            <a:ext cx="7315200" cy="914400"/>
          </a:xfrm>
        </p:spPr>
        <p:txBody>
          <a:bodyPr>
            <a:noAutofit/>
          </a:bodyPr>
          <a:lstStyle/>
          <a:p>
            <a:r>
              <a:rPr lang="en-GB" sz="2400" dirty="0">
                <a:solidFill>
                  <a:srgbClr val="FFFFFF"/>
                </a:solidFill>
              </a:rPr>
              <a:t>Topic 1: Introduction to Carbon Market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76137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4D19F-5A52-323C-21C9-819FD744F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Diving deeper - CORSIA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3B856C-C9FC-5A0A-AAC9-F5BEFFBE4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3807" y="1181646"/>
            <a:ext cx="7772400" cy="44855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15B514-8759-1E32-2E4D-D751B98E828B}"/>
              </a:ext>
            </a:extLst>
          </p:cNvPr>
          <p:cNvSpPr txBox="1"/>
          <p:nvPr/>
        </p:nvSpPr>
        <p:spPr>
          <a:xfrm>
            <a:off x="3723807" y="5725020"/>
            <a:ext cx="7273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IATA Sustainability and Economics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9D35A40-D018-A339-5A2C-C7FBCAF361AE}"/>
              </a:ext>
            </a:extLst>
          </p:cNvPr>
          <p:cNvSpPr/>
          <p:nvPr/>
        </p:nvSpPr>
        <p:spPr>
          <a:xfrm>
            <a:off x="4443413" y="3586163"/>
            <a:ext cx="1814512" cy="1828800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DE1A0829-89CF-B5BC-6854-2012F702332D}"/>
              </a:ext>
            </a:extLst>
          </p:cNvPr>
          <p:cNvSpPr/>
          <p:nvPr/>
        </p:nvSpPr>
        <p:spPr>
          <a:xfrm>
            <a:off x="3505669" y="4293394"/>
            <a:ext cx="828675" cy="414337"/>
          </a:xfrm>
          <a:prstGeom prst="rightArrow">
            <a:avLst/>
          </a:prstGeom>
          <a:solidFill>
            <a:schemeClr val="accent3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8466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81C881-AECA-D54A-7D9F-4AE459F16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7F231E5-F402-49E1-82B4-C762909E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0BA12B-74D1-4DB1-9A3F-C9BA27B81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15FCC40-AA93-4D3B-90D0-69BC824EA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2C0358-F92F-9057-2FFB-FC15103DD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98" y="1298448"/>
            <a:ext cx="731520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900" spc="-100">
                <a:solidFill>
                  <a:schemeClr val="tx2"/>
                </a:solidFill>
              </a:rPr>
              <a:t>Audience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95AC0-DD6C-A3D6-C449-05744B765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4397" y="4670246"/>
            <a:ext cx="6714232" cy="914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</a:rPr>
              <a:t>Which is the larger market segment - “compliance demand” or “voluntary demand”?</a:t>
            </a:r>
          </a:p>
        </p:txBody>
      </p:sp>
    </p:spTree>
    <p:extLst>
      <p:ext uri="{BB962C8B-B14F-4D97-AF65-F5344CB8AC3E}">
        <p14:creationId xmlns:p14="http://schemas.microsoft.com/office/powerpoint/2010/main" val="115016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54F144-809F-F1ED-0332-287608E81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A178560-78C9-4CB5-BE46-05302CDA8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ead outline and magnifying glass">
            <a:extLst>
              <a:ext uri="{FF2B5EF4-FFF2-40B4-BE49-F238E27FC236}">
                <a16:creationId xmlns:a16="http://schemas.microsoft.com/office/drawing/2014/main" id="{27EF9400-3B9F-139C-18C1-A595B74475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588" r="-1" b="12120"/>
          <a:stretch/>
        </p:blipFill>
        <p:spPr>
          <a:xfrm>
            <a:off x="20" y="1"/>
            <a:ext cx="1218893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9461EC9-A94F-4225-B526-5C862F340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372813-5111-736C-5E09-F5A528FF1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</p:spPr>
        <p:txBody>
          <a:bodyPr>
            <a:normAutofit/>
          </a:bodyPr>
          <a:lstStyle/>
          <a:p>
            <a:r>
              <a:rPr lang="en-GB" dirty="0"/>
              <a:t>Q&amp;A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7160F7-FCB2-48B7-8BB8-BEFF45F6BF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97130" y="754144"/>
            <a:ext cx="7865196" cy="5335760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8B312-63A0-73A8-D4E8-BA2C8D0569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2128" y="971055"/>
            <a:ext cx="7315200" cy="4901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Do you have any questions?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282B84-621E-4580-80B7-222118AE44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448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8FCBE-A8F8-928F-9F49-63F4CED8B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9189A-50BD-48D6-74C9-7C74C91EE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633156" cy="4601183"/>
          </a:xfrm>
        </p:spPr>
        <p:txBody>
          <a:bodyPr>
            <a:normAutofit/>
          </a:bodyPr>
          <a:lstStyle/>
          <a:p>
            <a:r>
              <a:rPr lang="en-GB" sz="2400" b="1"/>
              <a:t>Acknowledgement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E1C1F-DED9-7CB7-AB51-E96497C1B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84903"/>
            <a:ext cx="6717770" cy="26222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/>
              <a:t>This presentation and accompanying materials was developed by </a:t>
            </a:r>
            <a:r>
              <a:rPr lang="en-GB" sz="2800" b="1"/>
              <a:t>Somerset Origination</a:t>
            </a:r>
            <a:r>
              <a:rPr lang="en-GB" sz="2800"/>
              <a:t>,</a:t>
            </a:r>
            <a:r>
              <a:rPr lang="en-GB" sz="2800" b="1"/>
              <a:t> </a:t>
            </a:r>
            <a:r>
              <a:rPr lang="en-GB" sz="2800"/>
              <a:t>as part of a programme overseen by the</a:t>
            </a:r>
            <a:r>
              <a:rPr lang="en-GB" sz="2800" b="1"/>
              <a:t> Gold Standard Foundation </a:t>
            </a:r>
            <a:r>
              <a:rPr lang="en-GB" sz="2800"/>
              <a:t>and funded by the </a:t>
            </a:r>
            <a:r>
              <a:rPr lang="en-GB" sz="2800" b="1"/>
              <a:t>German Ministry of Economic Affairs and Climate Action</a:t>
            </a:r>
            <a:r>
              <a:rPr lang="en-GB" sz="2800"/>
              <a:t>. </a:t>
            </a:r>
            <a:endParaRPr lang="en-GB"/>
          </a:p>
        </p:txBody>
      </p:sp>
      <p:pic>
        <p:nvPicPr>
          <p:cNvPr id="1026" name="Picture 2" descr="AMAREA Technology - 3D-Printers for Multi-Material Additive Manufacturing">
            <a:extLst>
              <a:ext uri="{FF2B5EF4-FFF2-40B4-BE49-F238E27FC236}">
                <a16:creationId xmlns:a16="http://schemas.microsoft.com/office/drawing/2014/main" id="{6CD72CEA-051D-EC08-AB2B-ECA1AB408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268" y="3784282"/>
            <a:ext cx="2123319" cy="155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old Standard - Carbon Offset Guide">
            <a:extLst>
              <a:ext uri="{FF2B5EF4-FFF2-40B4-BE49-F238E27FC236}">
                <a16:creationId xmlns:a16="http://schemas.microsoft.com/office/drawing/2014/main" id="{C29C97AF-0EEB-A51C-70DB-F517F8D57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005" y="3778120"/>
            <a:ext cx="2859919" cy="1563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blue and black logo&#10;&#10;Description automatically generated">
            <a:extLst>
              <a:ext uri="{FF2B5EF4-FFF2-40B4-BE49-F238E27FC236}">
                <a16:creationId xmlns:a16="http://schemas.microsoft.com/office/drawing/2014/main" id="{5F9440B3-2914-AA41-E784-583905091F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2470" y="3269288"/>
            <a:ext cx="2520759" cy="259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70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8FCBE-A8F8-928F-9F49-63F4CED8B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9189A-50BD-48D6-74C9-7C74C91EE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Learning Objectives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E1C1F-DED9-7CB7-AB51-E96497C1B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/>
              <a:t>To understand: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200" dirty="0"/>
              <a:t>Recent trends in supply and demand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200" dirty="0"/>
              <a:t>Drivers of the trends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200" dirty="0"/>
              <a:t>Independent quality initiatives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200" dirty="0"/>
              <a:t>Different segments of the carbon market</a:t>
            </a:r>
          </a:p>
        </p:txBody>
      </p:sp>
    </p:spTree>
    <p:extLst>
      <p:ext uri="{BB962C8B-B14F-4D97-AF65-F5344CB8AC3E}">
        <p14:creationId xmlns:p14="http://schemas.microsoft.com/office/powerpoint/2010/main" val="1100403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A9B71A-0C04-D3FE-AEA3-52E189941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7F231E5-F402-49E1-82B4-C762909E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0BA12B-74D1-4DB1-9A3F-C9BA27B81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15FCC40-AA93-4D3B-90D0-69BC824EA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0314DA-4F80-4C4C-E8B9-228581018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98" y="1298448"/>
            <a:ext cx="731520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900" spc="-100">
                <a:solidFill>
                  <a:schemeClr val="tx2"/>
                </a:solidFill>
              </a:rPr>
              <a:t>Audience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8C2B4-0468-467E-3C8C-B6E5EE577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4397" y="4670246"/>
            <a:ext cx="6714232" cy="914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</a:rPr>
              <a:t>What does ‘issuance’ and ’retirement’ of a carbon credit mean?</a:t>
            </a:r>
          </a:p>
        </p:txBody>
      </p:sp>
    </p:spTree>
    <p:extLst>
      <p:ext uri="{BB962C8B-B14F-4D97-AF65-F5344CB8AC3E}">
        <p14:creationId xmlns:p14="http://schemas.microsoft.com/office/powerpoint/2010/main" val="8374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187492-4D85-39AE-111F-D7C951E05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85199-0A55-52D5-249D-B5A18041F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769250" cy="4601183"/>
          </a:xfrm>
        </p:spPr>
        <p:txBody>
          <a:bodyPr/>
          <a:lstStyle/>
          <a:p>
            <a:r>
              <a:rPr lang="en-GB" b="1" dirty="0"/>
              <a:t>Looking Back - supply and demand (2018-23)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ECF5C0-DAE1-236B-12A5-24C6B96A6C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994" y="704799"/>
            <a:ext cx="7772400" cy="48630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7FA73D-1903-601E-CD50-BD84670BC3AC}"/>
              </a:ext>
            </a:extLst>
          </p:cNvPr>
          <p:cNvSpPr txBox="1"/>
          <p:nvPr/>
        </p:nvSpPr>
        <p:spPr>
          <a:xfrm>
            <a:off x="3786994" y="5845424"/>
            <a:ext cx="7273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World Bank. 2024. State and Trends of Carbon Pricing 2024. Washington, DC: World Bank.</a:t>
            </a:r>
          </a:p>
          <a:p>
            <a:r>
              <a:rPr lang="en-GB" sz="1400" b="1" i="1" dirty="0"/>
              <a:t>Note</a:t>
            </a:r>
            <a:r>
              <a:rPr lang="en-GB" sz="1400" i="1" dirty="0"/>
              <a:t>: Issuances from American Carbon Registry, Climate Action Reserve, Gold Standard, Verra</a:t>
            </a:r>
          </a:p>
        </p:txBody>
      </p:sp>
    </p:spTree>
    <p:extLst>
      <p:ext uri="{BB962C8B-B14F-4D97-AF65-F5344CB8AC3E}">
        <p14:creationId xmlns:p14="http://schemas.microsoft.com/office/powerpoint/2010/main" val="810515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A3389-6DBB-2F0C-E82A-CE093C55E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FCE11-BDEE-1DB0-F7DA-983C67799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769250" cy="4601183"/>
          </a:xfrm>
        </p:spPr>
        <p:txBody>
          <a:bodyPr/>
          <a:lstStyle/>
          <a:p>
            <a:r>
              <a:rPr lang="en-GB" b="1" dirty="0"/>
              <a:t>Looking Forward -future supply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837B2-4BB7-17EE-484B-401204044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602" y="1689048"/>
            <a:ext cx="7772400" cy="3470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9FED53-F245-FB24-13D0-C54ACC87E6D4}"/>
              </a:ext>
            </a:extLst>
          </p:cNvPr>
          <p:cNvSpPr txBox="1"/>
          <p:nvPr/>
        </p:nvSpPr>
        <p:spPr>
          <a:xfrm>
            <a:off x="3786994" y="5606516"/>
            <a:ext cx="7273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i="1" dirty="0"/>
              <a:t>Source</a:t>
            </a:r>
            <a:r>
              <a:rPr lang="en-GB" sz="1400" i="1" dirty="0"/>
              <a:t>: World Bank. 2024. State and Trends of Carbon Pricing 2024. Washington, DC: World Bank.</a:t>
            </a:r>
          </a:p>
          <a:p>
            <a:r>
              <a:rPr lang="en-GB" sz="1400" b="1" i="1" dirty="0"/>
              <a:t>Note</a:t>
            </a:r>
            <a:r>
              <a:rPr lang="en-GB" sz="1400" i="1" dirty="0"/>
              <a:t>: Registrations with from American Carbon Registry, Climate Action Reserve, Gold Standard, Verra</a:t>
            </a:r>
          </a:p>
        </p:txBody>
      </p:sp>
    </p:spTree>
    <p:extLst>
      <p:ext uri="{BB962C8B-B14F-4D97-AF65-F5344CB8AC3E}">
        <p14:creationId xmlns:p14="http://schemas.microsoft.com/office/powerpoint/2010/main" val="1251442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D17CE-FE37-730F-5274-B58FB95CA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What’s behind the trends?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17A7FDA-9DA2-E0FA-DD71-6064622A80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766235"/>
              </p:ext>
            </p:extLst>
          </p:nvPr>
        </p:nvGraphicFramePr>
        <p:xfrm>
          <a:off x="4000501" y="942020"/>
          <a:ext cx="7229475" cy="47830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400173">
                  <a:extLst>
                    <a:ext uri="{9D8B030D-6E8A-4147-A177-3AD203B41FA5}">
                      <a16:colId xmlns:a16="http://schemas.microsoft.com/office/drawing/2014/main" val="1614757214"/>
                    </a:ext>
                  </a:extLst>
                </a:gridCol>
                <a:gridCol w="1571626">
                  <a:extLst>
                    <a:ext uri="{9D8B030D-6E8A-4147-A177-3AD203B41FA5}">
                      <a16:colId xmlns:a16="http://schemas.microsoft.com/office/drawing/2014/main" val="1900826893"/>
                    </a:ext>
                  </a:extLst>
                </a:gridCol>
                <a:gridCol w="4257676">
                  <a:extLst>
                    <a:ext uri="{9D8B030D-6E8A-4147-A177-3AD203B41FA5}">
                      <a16:colId xmlns:a16="http://schemas.microsoft.com/office/drawing/2014/main" val="3391346639"/>
                    </a:ext>
                  </a:extLst>
                </a:gridCol>
              </a:tblGrid>
              <a:tr h="9566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Type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Trend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Driver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9652514"/>
                  </a:ext>
                </a:extLst>
              </a:tr>
              <a:tr h="95660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Controversies around REDD+ plus methodology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6828329"/>
                  </a:ext>
                </a:extLst>
              </a:tr>
              <a:tr h="9566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Restrictions from crediting standards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Falling additionality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0598682"/>
                  </a:ext>
                </a:extLst>
              </a:tr>
              <a:tr h="9566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Increased buyer demand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Quantifiable co-benefits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5715398"/>
                  </a:ext>
                </a:extLst>
              </a:tr>
              <a:tr h="95660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More methodologies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Interest in nature-based project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GB" dirty="0"/>
                        <a:t>Adaptation benefits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523372"/>
                  </a:ext>
                </a:extLst>
              </a:tr>
            </a:tbl>
          </a:graphicData>
        </a:graphic>
      </p:graphicFrame>
      <p:pic>
        <p:nvPicPr>
          <p:cNvPr id="8" name="Graphic 7" descr="Forest scene with solid fill">
            <a:extLst>
              <a:ext uri="{FF2B5EF4-FFF2-40B4-BE49-F238E27FC236}">
                <a16:creationId xmlns:a16="http://schemas.microsoft.com/office/drawing/2014/main" id="{A378CA71-784D-C95D-C537-615A73EC61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7457" y="1902417"/>
            <a:ext cx="914400" cy="914400"/>
          </a:xfrm>
          <a:prstGeom prst="rect">
            <a:avLst/>
          </a:prstGeom>
        </p:spPr>
      </p:pic>
      <p:pic>
        <p:nvPicPr>
          <p:cNvPr id="10" name="Graphic 9" descr="Crops with solid fill">
            <a:extLst>
              <a:ext uri="{FF2B5EF4-FFF2-40B4-BE49-F238E27FC236}">
                <a16:creationId xmlns:a16="http://schemas.microsoft.com/office/drawing/2014/main" id="{5CB1C0D2-A329-C63E-E713-81BD1F77F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7457" y="4765509"/>
            <a:ext cx="914400" cy="914400"/>
          </a:xfrm>
          <a:prstGeom prst="rect">
            <a:avLst/>
          </a:prstGeom>
        </p:spPr>
      </p:pic>
      <p:pic>
        <p:nvPicPr>
          <p:cNvPr id="12" name="Graphic 11" descr="Wind Turbines with solid fill">
            <a:extLst>
              <a:ext uri="{FF2B5EF4-FFF2-40B4-BE49-F238E27FC236}">
                <a16:creationId xmlns:a16="http://schemas.microsoft.com/office/drawing/2014/main" id="{1FC22255-AF78-1851-B7E7-B753F8D5BE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34911" y="2913774"/>
            <a:ext cx="839492" cy="839492"/>
          </a:xfrm>
          <a:prstGeom prst="rect">
            <a:avLst/>
          </a:prstGeom>
        </p:spPr>
      </p:pic>
      <p:pic>
        <p:nvPicPr>
          <p:cNvPr id="14" name="Graphic 13" descr="House with solid fill">
            <a:extLst>
              <a:ext uri="{FF2B5EF4-FFF2-40B4-BE49-F238E27FC236}">
                <a16:creationId xmlns:a16="http://schemas.microsoft.com/office/drawing/2014/main" id="{6BB8D737-A946-36A7-2450-8B2BFBB9E0E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97457" y="3777214"/>
            <a:ext cx="914400" cy="914400"/>
          </a:xfrm>
          <a:prstGeom prst="rect">
            <a:avLst/>
          </a:prstGeom>
        </p:spPr>
      </p:pic>
      <p:sp>
        <p:nvSpPr>
          <p:cNvPr id="16" name="Right Arrow 15">
            <a:extLst>
              <a:ext uri="{FF2B5EF4-FFF2-40B4-BE49-F238E27FC236}">
                <a16:creationId xmlns:a16="http://schemas.microsoft.com/office/drawing/2014/main" id="{A866CBA8-21D6-6218-D8F7-6157656AEB63}"/>
              </a:ext>
            </a:extLst>
          </p:cNvPr>
          <p:cNvSpPr/>
          <p:nvPr/>
        </p:nvSpPr>
        <p:spPr>
          <a:xfrm rot="5400000">
            <a:off x="5918786" y="3104920"/>
            <a:ext cx="671513" cy="457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BCF2F5D1-D70B-3CA3-8E23-6CDA1570EB4A}"/>
              </a:ext>
            </a:extLst>
          </p:cNvPr>
          <p:cNvSpPr/>
          <p:nvPr/>
        </p:nvSpPr>
        <p:spPr>
          <a:xfrm rot="16200000">
            <a:off x="5923704" y="4044267"/>
            <a:ext cx="671513" cy="457200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5565AA1D-D60B-C1C3-5B1C-38D8DC1EAE5D}"/>
              </a:ext>
            </a:extLst>
          </p:cNvPr>
          <p:cNvSpPr/>
          <p:nvPr/>
        </p:nvSpPr>
        <p:spPr>
          <a:xfrm rot="16200000">
            <a:off x="5913871" y="4980911"/>
            <a:ext cx="671513" cy="457200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8A7F07BF-C856-969A-2ECF-C7EF0DB83E69}"/>
              </a:ext>
            </a:extLst>
          </p:cNvPr>
          <p:cNvSpPr/>
          <p:nvPr/>
        </p:nvSpPr>
        <p:spPr>
          <a:xfrm rot="5400000">
            <a:off x="5913871" y="2168275"/>
            <a:ext cx="671513" cy="457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797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314A88-59BA-478F-A315-29C895650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7F231E5-F402-49E1-82B4-C762909ED2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F0BA12B-74D1-4DB1-9A3F-C9BA27B81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15FCC40-AA93-4D3B-90D0-69BC824EA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80E0A5-B1C8-201D-7279-E5F58B0FD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398" y="1298448"/>
            <a:ext cx="7315200" cy="325526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900" spc="-100">
                <a:solidFill>
                  <a:schemeClr val="tx2"/>
                </a:solidFill>
              </a:rPr>
              <a:t>Audience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AF3AC-2857-3886-C846-336356FF2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4397" y="4670246"/>
            <a:ext cx="6714232" cy="9144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accent1"/>
                </a:solidFill>
              </a:rPr>
              <a:t>What is there more of in today’s carbon market – supply of credits, or demand for them?</a:t>
            </a:r>
          </a:p>
        </p:txBody>
      </p:sp>
    </p:spTree>
    <p:extLst>
      <p:ext uri="{BB962C8B-B14F-4D97-AF65-F5344CB8AC3E}">
        <p14:creationId xmlns:p14="http://schemas.microsoft.com/office/powerpoint/2010/main" val="161895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ra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18A1B607-7BAE-46D6-8090-545AC7BDD73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Weblink xmlns="c93523a4-b16d-4d59-a454-9acbe872ab36">
      <Url xsi:nil="true"/>
      <Description xsi:nil="true"/>
    </Weblink>
    <Relevance xmlns="c93523a4-b16d-4d59-a454-9acbe872ab36">
      <Value>Enter Choice #Art 6</Value>
    </Relevance>
    <Notes xmlns="c93523a4-b16d-4d59-a454-9acbe872ab36">NA</Notes>
    <TaxCatchAll xmlns="9ecebf30-e226-460f-96ee-74872a04efa4" xsi:nil="true"/>
    <lcf76f155ced4ddcb4097134ff3c332f xmlns="c93523a4-b16d-4d59-a454-9acbe872ab36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57CCF858B3B24CB5C3BD98C9B15BCC" ma:contentTypeVersion="14" ma:contentTypeDescription="Create a new document." ma:contentTypeScope="" ma:versionID="31d155dba1adc1933ec71a8b2a545358">
  <xsd:schema xmlns:xsd="http://www.w3.org/2001/XMLSchema" xmlns:xs="http://www.w3.org/2001/XMLSchema" xmlns:p="http://schemas.microsoft.com/office/2006/metadata/properties" xmlns:ns2="9ecebf30-e226-460f-96ee-74872a04efa4" xmlns:ns3="78d9f431-6555-4918-a799-f2863251a69c" xmlns:ns4="c93523a4-b16d-4d59-a454-9acbe872ab36" targetNamespace="http://schemas.microsoft.com/office/2006/metadata/properties" ma:root="true" ma:fieldsID="2e254cafb327ee247686910fcc781b32" ns2:_="" ns3:_="" ns4:_="">
    <xsd:import namespace="9ecebf30-e226-460f-96ee-74872a04efa4"/>
    <xsd:import namespace="78d9f431-6555-4918-a799-f2863251a69c"/>
    <xsd:import namespace="c93523a4-b16d-4d59-a454-9acbe872ab3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EventHashCode" minOccurs="0"/>
                <xsd:element ref="ns4:MediaServiceGenerationTime" minOccurs="0"/>
                <xsd:element ref="ns4:MediaServiceOCR" minOccurs="0"/>
                <xsd:element ref="ns4:MediaServiceAutoKeyPoints" minOccurs="0"/>
                <xsd:element ref="ns4:MediaServiceKeyPoints" minOccurs="0"/>
                <xsd:element ref="ns4:MediaServiceLocation" minOccurs="0"/>
                <xsd:element ref="ns4:Notes" minOccurs="0"/>
                <xsd:element ref="ns4:Weblink" minOccurs="0"/>
                <xsd:element ref="ns4:Relevance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ObjectDetectorVersion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cebf30-e226-460f-96ee-74872a04ef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96a4a94f-a41f-4016-a66b-9208a1845355}" ma:internalName="TaxCatchAll" ma:readOnly="false" ma:showField="CatchAllData" ma:web="9ecebf30-e226-460f-96ee-74872a04e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d9f431-6555-4918-a799-f2863251a69c" elementFormDefault="qualified">
    <xsd:import namespace="http://schemas.microsoft.com/office/2006/documentManagement/types"/>
    <xsd:import namespace="http://schemas.microsoft.com/office/infopath/2007/PartnerControls"/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3523a4-b16d-4d59-a454-9acbe872ab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Notes" ma:index="22" nillable="true" ma:displayName="Notes" ma:default="NA" ma:format="Dropdown" ma:internalName="Notes">
      <xsd:simpleType>
        <xsd:restriction base="dms:Note">
          <xsd:maxLength value="255"/>
        </xsd:restriction>
      </xsd:simpleType>
    </xsd:element>
    <xsd:element name="Weblink" ma:index="23" nillable="true" ma:displayName="Weblink" ma:description="https://www.perspectives.cc/fileadmin/Publications/SEA_Pricing_Study.pdf" ma:format="Hyperlink" ma:internalName="Web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Relevance" ma:index="24" nillable="true" ma:displayName="Relevance" ma:default="Enter Choice #Art 6" ma:internalName="Relevanc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ter Choice #Art 6"/>
                    <xsd:enumeration value="Enter Choice #CA"/>
                    <xsd:enumeration value="Enter Choice #SDG"/>
                  </xsd:restriction>
                </xsd:simpleType>
              </xsd:element>
            </xsd:sequence>
          </xsd:extension>
        </xsd:complexContent>
      </xsd:complex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Image Tags" ma:readOnly="false" ma:fieldId="{5cf76f15-5ced-4ddc-b409-7134ff3c332f}" ma:taxonomyMulti="true" ma:sspId="3f161edd-7b79-4478-98eb-f673e2ec4f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60A4C8-1BE7-4809-9E34-C31E1CF7A937}">
  <ds:schemaRefs>
    <ds:schemaRef ds:uri="http://schemas.microsoft.com/office/2006/metadata/properti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c93523a4-b16d-4d59-a454-9acbe872ab36"/>
    <ds:schemaRef ds:uri="78d9f431-6555-4918-a799-f2863251a69c"/>
    <ds:schemaRef ds:uri="9ecebf30-e226-460f-96ee-74872a04efa4"/>
  </ds:schemaRefs>
</ds:datastoreItem>
</file>

<file path=customXml/itemProps2.xml><?xml version="1.0" encoding="utf-8"?>
<ds:datastoreItem xmlns:ds="http://schemas.openxmlformats.org/officeDocument/2006/customXml" ds:itemID="{0C65E1CC-B78A-4945-A77C-65C8A186F3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cebf30-e226-460f-96ee-74872a04efa4"/>
    <ds:schemaRef ds:uri="78d9f431-6555-4918-a799-f2863251a69c"/>
    <ds:schemaRef ds:uri="c93523a4-b16d-4d59-a454-9acbe872ab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BC632E-7B84-463C-870E-2F79B408DA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4957</TotalTime>
  <Words>3227</Words>
  <Application>Microsoft Office PowerPoint</Application>
  <PresentationFormat>Widescreen</PresentationFormat>
  <Paragraphs>350</Paragraphs>
  <Slides>22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Frame</vt:lpstr>
      <vt:lpstr>Topic 1: Introduction to Carbon Markets</vt:lpstr>
      <vt:lpstr>Module 2: Global Trends in Carbon Markets</vt:lpstr>
      <vt:lpstr>Acknowledgement</vt:lpstr>
      <vt:lpstr>Learning Objectives</vt:lpstr>
      <vt:lpstr>Audience Question</vt:lpstr>
      <vt:lpstr>Looking Back - supply and demand (2018-23)</vt:lpstr>
      <vt:lpstr>Looking Forward -future supply</vt:lpstr>
      <vt:lpstr>What’s behind the trends?</vt:lpstr>
      <vt:lpstr>Audience Question</vt:lpstr>
      <vt:lpstr>Recent controversies rock the market</vt:lpstr>
      <vt:lpstr>Recent controversies rock the market</vt:lpstr>
      <vt:lpstr>Supply side initiatives - ICVCM</vt:lpstr>
      <vt:lpstr>Impact of the ICVCM</vt:lpstr>
      <vt:lpstr>Demand side initiatives - VCMI</vt:lpstr>
      <vt:lpstr>Demand side initiatives – claims regulation</vt:lpstr>
      <vt:lpstr>Audience Question</vt:lpstr>
      <vt:lpstr>Who buys carbon credits?</vt:lpstr>
      <vt:lpstr>Voluntary vs. compliance markets</vt:lpstr>
      <vt:lpstr>Compliance Markets – an overview</vt:lpstr>
      <vt:lpstr>Diving deeper - CORSIA</vt:lpstr>
      <vt:lpstr>Audience Question</vt:lpstr>
      <vt:lpstr>Q&amp;A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David Hynes</dc:creator>
  <cp:lastModifiedBy>David Hynes</cp:lastModifiedBy>
  <cp:revision>151</cp:revision>
  <dcterms:created xsi:type="dcterms:W3CDTF">2024-10-07T14:11:38Z</dcterms:created>
  <dcterms:modified xsi:type="dcterms:W3CDTF">2024-11-28T18:30:40Z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0x010100C457CCF858B3B24CB5C3BD98C9B15BCC</vt:lpwstr>
  </property>
  <property fmtid="{D5CDD505-2E9C-101B-9397-08002B2CF9AE}" pid="3" name="MediaServiceImageTags">
    <vt:lpwstr/>
  </property>
</Properties>
</file>