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4"/>
  </p:sldMasterIdLst>
  <p:notesMasterIdLst>
    <p:notesMasterId r:id="rId23"/>
  </p:notesMasterIdLst>
  <p:sldIdLst>
    <p:sldId id="256" r:id="rId5"/>
    <p:sldId id="292" r:id="rId6"/>
    <p:sldId id="279" r:id="rId7"/>
    <p:sldId id="301" r:id="rId8"/>
    <p:sldId id="302" r:id="rId9"/>
    <p:sldId id="325" r:id="rId10"/>
    <p:sldId id="303" r:id="rId11"/>
    <p:sldId id="309" r:id="rId12"/>
    <p:sldId id="318" r:id="rId13"/>
    <p:sldId id="306" r:id="rId14"/>
    <p:sldId id="304" r:id="rId15"/>
    <p:sldId id="317" r:id="rId16"/>
    <p:sldId id="305" r:id="rId17"/>
    <p:sldId id="308" r:id="rId18"/>
    <p:sldId id="307" r:id="rId19"/>
    <p:sldId id="311" r:id="rId20"/>
    <p:sldId id="326" r:id="rId21"/>
    <p:sldId id="312"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677816-CC24-90B3-DFF6-04E97672A741}" name="James Walker" initials="JW" userId="9addee92f28a87ec" providerId="Windows Live"/>
  <p188:author id="{553E291D-DA84-168B-630E-35A16043B3B6}" name="David Hynes" initials="" userId="S::david.hynes@goldstandard.org::ad6c1804-6ef6-4092-bc13-66d949959740" providerId="AD"/>
  <p188:author id="{351E67DD-9C12-694B-1B36-40F4AAEAAB9D}" name="Hugh Salway" initials="" userId="S::hugh.salway@goldstandard.org::592b0ac9-cd84-4d12-9e02-21b5e490d24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6C24C3-0717-F564-CE8C-C13DB28A7CB0}" v="15" dt="2024-11-28T14:51:49.0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31"/>
    <p:restoredTop sz="79823"/>
  </p:normalViewPr>
  <p:slideViewPr>
    <p:cSldViewPr snapToGrid="0">
      <p:cViewPr varScale="1">
        <p:scale>
          <a:sx n="84" d="100"/>
          <a:sy n="84" d="100"/>
        </p:scale>
        <p:origin x="1528" y="184"/>
      </p:cViewPr>
      <p:guideLst/>
    </p:cSldViewPr>
  </p:slideViewPr>
  <p:notesTextViewPr>
    <p:cViewPr>
      <p:scale>
        <a:sx n="120" d="100"/>
        <a:sy n="1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Hynes" userId="S::david.hynes@goldstandard.org::ad6c1804-6ef6-4092-bc13-66d949959740" providerId="AD" clId="Web-{30EB7F0A-3AD5-1712-ACAB-F45C787F57E0}"/>
    <pc:docChg chg="addSld">
      <pc:chgData name="David Hynes" userId="S::david.hynes@goldstandard.org::ad6c1804-6ef6-4092-bc13-66d949959740" providerId="AD" clId="Web-{30EB7F0A-3AD5-1712-ACAB-F45C787F57E0}" dt="2024-11-18T14:53:02.832" v="0"/>
      <pc:docMkLst>
        <pc:docMk/>
      </pc:docMkLst>
      <pc:sldChg chg="add">
        <pc:chgData name="David Hynes" userId="S::david.hynes@goldstandard.org::ad6c1804-6ef6-4092-bc13-66d949959740" providerId="AD" clId="Web-{30EB7F0A-3AD5-1712-ACAB-F45C787F57E0}" dt="2024-11-18T14:53:02.832" v="0"/>
        <pc:sldMkLst>
          <pc:docMk/>
          <pc:sldMk cId="1100403641" sldId="279"/>
        </pc:sldMkLst>
      </pc:sldChg>
    </pc:docChg>
  </pc:docChgLst>
  <pc:docChgLst>
    <pc:chgData name="David Hynes" userId="S::david.hynes@goldstandard.org::ad6c1804-6ef6-4092-bc13-66d949959740" providerId="AD" clId="Web-{97CE2172-78F4-B1DC-DE43-F489D5838131}"/>
    <pc:docChg chg="addSld delSld sldOrd">
      <pc:chgData name="David Hynes" userId="S::david.hynes@goldstandard.org::ad6c1804-6ef6-4092-bc13-66d949959740" providerId="AD" clId="Web-{97CE2172-78F4-B1DC-DE43-F489D5838131}" dt="2024-11-19T12:27:57.780" v="2"/>
      <pc:docMkLst>
        <pc:docMk/>
      </pc:docMkLst>
      <pc:sldChg chg="add del ord">
        <pc:chgData name="David Hynes" userId="S::david.hynes@goldstandard.org::ad6c1804-6ef6-4092-bc13-66d949959740" providerId="AD" clId="Web-{97CE2172-78F4-B1DC-DE43-F489D5838131}" dt="2024-11-19T12:27:57.780" v="2"/>
        <pc:sldMkLst>
          <pc:docMk/>
          <pc:sldMk cId="1100403641" sldId="279"/>
        </pc:sldMkLst>
      </pc:sldChg>
    </pc:docChg>
  </pc:docChgLst>
  <pc:docChgLst>
    <pc:chgData name="David Hynes" userId="S::david.hynes@goldstandard.org::ad6c1804-6ef6-4092-bc13-66d949959740" providerId="AD" clId="Web-{906C24C3-0717-F564-CE8C-C13DB28A7CB0}"/>
    <pc:docChg chg="modSld">
      <pc:chgData name="David Hynes" userId="S::david.hynes@goldstandard.org::ad6c1804-6ef6-4092-bc13-66d949959740" providerId="AD" clId="Web-{906C24C3-0717-F564-CE8C-C13DB28A7CB0}" dt="2024-11-28T14:51:49.079" v="14" actId="20577"/>
      <pc:docMkLst>
        <pc:docMk/>
      </pc:docMkLst>
      <pc:sldChg chg="modSp">
        <pc:chgData name="David Hynes" userId="S::david.hynes@goldstandard.org::ad6c1804-6ef6-4092-bc13-66d949959740" providerId="AD" clId="Web-{906C24C3-0717-F564-CE8C-C13DB28A7CB0}" dt="2024-11-28T14:51:49.079" v="14" actId="20577"/>
        <pc:sldMkLst>
          <pc:docMk/>
          <pc:sldMk cId="475164277" sldId="326"/>
        </pc:sldMkLst>
        <pc:spChg chg="mod">
          <ac:chgData name="David Hynes" userId="S::david.hynes@goldstandard.org::ad6c1804-6ef6-4092-bc13-66d949959740" providerId="AD" clId="Web-{906C24C3-0717-F564-CE8C-C13DB28A7CB0}" dt="2024-11-28T14:51:49.079" v="14" actId="20577"/>
          <ac:spMkLst>
            <pc:docMk/>
            <pc:sldMk cId="475164277" sldId="326"/>
            <ac:spMk id="2" creationId="{34CFAE68-BBC7-2350-E3A5-D001873857E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8D1FFF-7280-944E-9AD5-91D45E18603E}" type="doc">
      <dgm:prSet loTypeId="urn:microsoft.com/office/officeart/2005/8/layout/vProcess5" loCatId="process" qsTypeId="urn:microsoft.com/office/officeart/2005/8/quickstyle/simple1" qsCatId="simple" csTypeId="urn:microsoft.com/office/officeart/2005/8/colors/colorful5" csCatId="colorful" phldr="1"/>
      <dgm:spPr/>
      <dgm:t>
        <a:bodyPr/>
        <a:lstStyle/>
        <a:p>
          <a:endParaRPr lang="en-GB"/>
        </a:p>
      </dgm:t>
    </dgm:pt>
    <dgm:pt modelId="{407AB00B-34D1-F542-B7D0-FA62E10B6E48}">
      <dgm:prSet/>
      <dgm:spPr/>
      <dgm:t>
        <a:bodyPr/>
        <a:lstStyle/>
        <a:p>
          <a:r>
            <a:rPr lang="en-GB" dirty="0"/>
            <a:t>Letters of Authorisation</a:t>
          </a:r>
        </a:p>
      </dgm:t>
    </dgm:pt>
    <dgm:pt modelId="{F63306BA-9D12-6F45-B02D-5177710F876D}" type="parTrans" cxnId="{8B4A220B-C651-7348-B800-3DB58284EF8E}">
      <dgm:prSet/>
      <dgm:spPr/>
      <dgm:t>
        <a:bodyPr/>
        <a:lstStyle/>
        <a:p>
          <a:endParaRPr lang="en-GB"/>
        </a:p>
      </dgm:t>
    </dgm:pt>
    <dgm:pt modelId="{916869C6-87AD-FA44-8EE0-A7336D507A6B}" type="sibTrans" cxnId="{8B4A220B-C651-7348-B800-3DB58284EF8E}">
      <dgm:prSet/>
      <dgm:spPr/>
      <dgm:t>
        <a:bodyPr/>
        <a:lstStyle/>
        <a:p>
          <a:endParaRPr lang="en-GB"/>
        </a:p>
      </dgm:t>
    </dgm:pt>
    <dgm:pt modelId="{09E96326-5F78-B546-9A30-32129890003E}">
      <dgm:prSet/>
      <dgm:spPr/>
      <dgm:t>
        <a:bodyPr/>
        <a:lstStyle/>
        <a:p>
          <a:r>
            <a:rPr lang="en-GB" dirty="0"/>
            <a:t>Importance of national frameworks</a:t>
          </a:r>
        </a:p>
      </dgm:t>
    </dgm:pt>
    <dgm:pt modelId="{3395CDF9-CB23-414A-A056-AAFB2BD333A5}" type="parTrans" cxnId="{8E950D86-8543-ED43-95F0-59D872533F93}">
      <dgm:prSet/>
      <dgm:spPr/>
      <dgm:t>
        <a:bodyPr/>
        <a:lstStyle/>
        <a:p>
          <a:endParaRPr lang="en-GB"/>
        </a:p>
      </dgm:t>
    </dgm:pt>
    <dgm:pt modelId="{A5B4284F-94A6-E04C-AB7E-AAE7451C4353}" type="sibTrans" cxnId="{8E950D86-8543-ED43-95F0-59D872533F93}">
      <dgm:prSet/>
      <dgm:spPr/>
      <dgm:t>
        <a:bodyPr/>
        <a:lstStyle/>
        <a:p>
          <a:endParaRPr lang="en-GB"/>
        </a:p>
      </dgm:t>
    </dgm:pt>
    <dgm:pt modelId="{AA5DB1E0-CAB8-5049-9304-1B6545C3DBDA}">
      <dgm:prSet/>
      <dgm:spPr/>
      <dgm:t>
        <a:bodyPr/>
        <a:lstStyle/>
        <a:p>
          <a:r>
            <a:rPr lang="en-GB" dirty="0"/>
            <a:t>Choosing a crediting standard</a:t>
          </a:r>
        </a:p>
      </dgm:t>
    </dgm:pt>
    <dgm:pt modelId="{292E415D-7443-2245-9016-4AE62E5FE21A}" type="parTrans" cxnId="{E09B9BA7-F229-974E-93E7-B78FD38976E2}">
      <dgm:prSet/>
      <dgm:spPr/>
      <dgm:t>
        <a:bodyPr/>
        <a:lstStyle/>
        <a:p>
          <a:endParaRPr lang="en-GB"/>
        </a:p>
      </dgm:t>
    </dgm:pt>
    <dgm:pt modelId="{788CAC66-1C77-5948-90E0-D52C4343A3E8}" type="sibTrans" cxnId="{E09B9BA7-F229-974E-93E7-B78FD38976E2}">
      <dgm:prSet/>
      <dgm:spPr/>
      <dgm:t>
        <a:bodyPr/>
        <a:lstStyle/>
        <a:p>
          <a:endParaRPr lang="en-GB"/>
        </a:p>
      </dgm:t>
    </dgm:pt>
    <dgm:pt modelId="{6475EA26-FAF1-2E49-9669-C83D2A0A2ECD}">
      <dgm:prSet/>
      <dgm:spPr/>
      <dgm:t>
        <a:bodyPr/>
        <a:lstStyle/>
        <a:p>
          <a:r>
            <a:rPr lang="en-GB" dirty="0"/>
            <a:t>Meeting additional requirements</a:t>
          </a:r>
        </a:p>
      </dgm:t>
    </dgm:pt>
    <dgm:pt modelId="{CCAA2714-481B-2449-9C41-154830B399F1}" type="parTrans" cxnId="{2D8275F1-478C-1E4E-AC29-19DA3684D763}">
      <dgm:prSet/>
      <dgm:spPr/>
      <dgm:t>
        <a:bodyPr/>
        <a:lstStyle/>
        <a:p>
          <a:endParaRPr lang="en-GB"/>
        </a:p>
      </dgm:t>
    </dgm:pt>
    <dgm:pt modelId="{68EB8EEE-87C9-BB45-9AA1-523B351C2751}" type="sibTrans" cxnId="{2D8275F1-478C-1E4E-AC29-19DA3684D763}">
      <dgm:prSet/>
      <dgm:spPr/>
      <dgm:t>
        <a:bodyPr/>
        <a:lstStyle/>
        <a:p>
          <a:endParaRPr lang="en-GB"/>
        </a:p>
      </dgm:t>
    </dgm:pt>
    <dgm:pt modelId="{097A2F5E-CDFE-C94C-B1D8-CF95ABD58874}" type="pres">
      <dgm:prSet presAssocID="{E78D1FFF-7280-944E-9AD5-91D45E18603E}" presName="outerComposite" presStyleCnt="0">
        <dgm:presLayoutVars>
          <dgm:chMax val="5"/>
          <dgm:dir/>
          <dgm:resizeHandles val="exact"/>
        </dgm:presLayoutVars>
      </dgm:prSet>
      <dgm:spPr/>
    </dgm:pt>
    <dgm:pt modelId="{DE2EAC10-C82E-B046-BAB0-D52D67BF74CA}" type="pres">
      <dgm:prSet presAssocID="{E78D1FFF-7280-944E-9AD5-91D45E18603E}" presName="dummyMaxCanvas" presStyleCnt="0">
        <dgm:presLayoutVars/>
      </dgm:prSet>
      <dgm:spPr/>
    </dgm:pt>
    <dgm:pt modelId="{830289EF-9B57-2647-8A8F-CF3A368B5572}" type="pres">
      <dgm:prSet presAssocID="{E78D1FFF-7280-944E-9AD5-91D45E18603E}" presName="FourNodes_1" presStyleLbl="node1" presStyleIdx="0" presStyleCnt="4">
        <dgm:presLayoutVars>
          <dgm:bulletEnabled val="1"/>
        </dgm:presLayoutVars>
      </dgm:prSet>
      <dgm:spPr/>
    </dgm:pt>
    <dgm:pt modelId="{29B8003D-DE29-B94E-96C4-020351F27D56}" type="pres">
      <dgm:prSet presAssocID="{E78D1FFF-7280-944E-9AD5-91D45E18603E}" presName="FourNodes_2" presStyleLbl="node1" presStyleIdx="1" presStyleCnt="4">
        <dgm:presLayoutVars>
          <dgm:bulletEnabled val="1"/>
        </dgm:presLayoutVars>
      </dgm:prSet>
      <dgm:spPr/>
    </dgm:pt>
    <dgm:pt modelId="{8FB62513-77C6-6E40-B0F2-A8ABEA9FEC00}" type="pres">
      <dgm:prSet presAssocID="{E78D1FFF-7280-944E-9AD5-91D45E18603E}" presName="FourNodes_3" presStyleLbl="node1" presStyleIdx="2" presStyleCnt="4">
        <dgm:presLayoutVars>
          <dgm:bulletEnabled val="1"/>
        </dgm:presLayoutVars>
      </dgm:prSet>
      <dgm:spPr/>
    </dgm:pt>
    <dgm:pt modelId="{3E0F804D-B4B8-2644-9458-122E80F61762}" type="pres">
      <dgm:prSet presAssocID="{E78D1FFF-7280-944E-9AD5-91D45E18603E}" presName="FourNodes_4" presStyleLbl="node1" presStyleIdx="3" presStyleCnt="4">
        <dgm:presLayoutVars>
          <dgm:bulletEnabled val="1"/>
        </dgm:presLayoutVars>
      </dgm:prSet>
      <dgm:spPr/>
    </dgm:pt>
    <dgm:pt modelId="{35A07201-3151-5349-AEB1-ADD8E5DDC2E9}" type="pres">
      <dgm:prSet presAssocID="{E78D1FFF-7280-944E-9AD5-91D45E18603E}" presName="FourConn_1-2" presStyleLbl="fgAccFollowNode1" presStyleIdx="0" presStyleCnt="3">
        <dgm:presLayoutVars>
          <dgm:bulletEnabled val="1"/>
        </dgm:presLayoutVars>
      </dgm:prSet>
      <dgm:spPr/>
    </dgm:pt>
    <dgm:pt modelId="{77B49395-94F6-F448-8481-7F8D38B97841}" type="pres">
      <dgm:prSet presAssocID="{E78D1FFF-7280-944E-9AD5-91D45E18603E}" presName="FourConn_2-3" presStyleLbl="fgAccFollowNode1" presStyleIdx="1" presStyleCnt="3">
        <dgm:presLayoutVars>
          <dgm:bulletEnabled val="1"/>
        </dgm:presLayoutVars>
      </dgm:prSet>
      <dgm:spPr/>
    </dgm:pt>
    <dgm:pt modelId="{A92E997B-9DDD-294D-9233-B017260153E4}" type="pres">
      <dgm:prSet presAssocID="{E78D1FFF-7280-944E-9AD5-91D45E18603E}" presName="FourConn_3-4" presStyleLbl="fgAccFollowNode1" presStyleIdx="2" presStyleCnt="3">
        <dgm:presLayoutVars>
          <dgm:bulletEnabled val="1"/>
        </dgm:presLayoutVars>
      </dgm:prSet>
      <dgm:spPr/>
    </dgm:pt>
    <dgm:pt modelId="{39351E31-5525-184D-B4CD-9AB0B10E74F9}" type="pres">
      <dgm:prSet presAssocID="{E78D1FFF-7280-944E-9AD5-91D45E18603E}" presName="FourNodes_1_text" presStyleLbl="node1" presStyleIdx="3" presStyleCnt="4">
        <dgm:presLayoutVars>
          <dgm:bulletEnabled val="1"/>
        </dgm:presLayoutVars>
      </dgm:prSet>
      <dgm:spPr/>
    </dgm:pt>
    <dgm:pt modelId="{B213A277-04F9-4E48-8DCB-235F6E67035F}" type="pres">
      <dgm:prSet presAssocID="{E78D1FFF-7280-944E-9AD5-91D45E18603E}" presName="FourNodes_2_text" presStyleLbl="node1" presStyleIdx="3" presStyleCnt="4">
        <dgm:presLayoutVars>
          <dgm:bulletEnabled val="1"/>
        </dgm:presLayoutVars>
      </dgm:prSet>
      <dgm:spPr/>
    </dgm:pt>
    <dgm:pt modelId="{AF1DAF75-F167-AE4B-8106-FD1B34FC0ADD}" type="pres">
      <dgm:prSet presAssocID="{E78D1FFF-7280-944E-9AD5-91D45E18603E}" presName="FourNodes_3_text" presStyleLbl="node1" presStyleIdx="3" presStyleCnt="4">
        <dgm:presLayoutVars>
          <dgm:bulletEnabled val="1"/>
        </dgm:presLayoutVars>
      </dgm:prSet>
      <dgm:spPr/>
    </dgm:pt>
    <dgm:pt modelId="{CBE70385-7A76-E246-9517-FF4667BBA110}" type="pres">
      <dgm:prSet presAssocID="{E78D1FFF-7280-944E-9AD5-91D45E18603E}" presName="FourNodes_4_text" presStyleLbl="node1" presStyleIdx="3" presStyleCnt="4">
        <dgm:presLayoutVars>
          <dgm:bulletEnabled val="1"/>
        </dgm:presLayoutVars>
      </dgm:prSet>
      <dgm:spPr/>
    </dgm:pt>
  </dgm:ptLst>
  <dgm:cxnLst>
    <dgm:cxn modelId="{8B4A220B-C651-7348-B800-3DB58284EF8E}" srcId="{E78D1FFF-7280-944E-9AD5-91D45E18603E}" destId="{407AB00B-34D1-F542-B7D0-FA62E10B6E48}" srcOrd="0" destOrd="0" parTransId="{F63306BA-9D12-6F45-B02D-5177710F876D}" sibTransId="{916869C6-87AD-FA44-8EE0-A7336D507A6B}"/>
    <dgm:cxn modelId="{241A120E-8A2E-2D45-9F44-CEEFBDF9C762}" type="presOf" srcId="{788CAC66-1C77-5948-90E0-D52C4343A3E8}" destId="{A92E997B-9DDD-294D-9233-B017260153E4}" srcOrd="0" destOrd="0" presId="urn:microsoft.com/office/officeart/2005/8/layout/vProcess5"/>
    <dgm:cxn modelId="{F9FCDC12-9EEE-3946-8A0B-1F8F3FE92E98}" type="presOf" srcId="{09E96326-5F78-B546-9A30-32129890003E}" destId="{B213A277-04F9-4E48-8DCB-235F6E67035F}" srcOrd="1" destOrd="0" presId="urn:microsoft.com/office/officeart/2005/8/layout/vProcess5"/>
    <dgm:cxn modelId="{C8DE5A20-47C0-8E42-AC82-77A0A578D67E}" type="presOf" srcId="{6475EA26-FAF1-2E49-9669-C83D2A0A2ECD}" destId="{CBE70385-7A76-E246-9517-FF4667BBA110}" srcOrd="1" destOrd="0" presId="urn:microsoft.com/office/officeart/2005/8/layout/vProcess5"/>
    <dgm:cxn modelId="{B2927449-D98C-5A46-9663-1BAED8F5F2CD}" type="presOf" srcId="{6475EA26-FAF1-2E49-9669-C83D2A0A2ECD}" destId="{3E0F804D-B4B8-2644-9458-122E80F61762}" srcOrd="0" destOrd="0" presId="urn:microsoft.com/office/officeart/2005/8/layout/vProcess5"/>
    <dgm:cxn modelId="{E983F670-B84E-7B4B-B05D-1B1DA2D9F15B}" type="presOf" srcId="{AA5DB1E0-CAB8-5049-9304-1B6545C3DBDA}" destId="{8FB62513-77C6-6E40-B0F2-A8ABEA9FEC00}" srcOrd="0" destOrd="0" presId="urn:microsoft.com/office/officeart/2005/8/layout/vProcess5"/>
    <dgm:cxn modelId="{0A3B4074-14FF-DC41-9898-BE4FB6AE9038}" type="presOf" srcId="{407AB00B-34D1-F542-B7D0-FA62E10B6E48}" destId="{830289EF-9B57-2647-8A8F-CF3A368B5572}" srcOrd="0" destOrd="0" presId="urn:microsoft.com/office/officeart/2005/8/layout/vProcess5"/>
    <dgm:cxn modelId="{31561057-BF63-7D41-AD21-AADC9254EB77}" type="presOf" srcId="{916869C6-87AD-FA44-8EE0-A7336D507A6B}" destId="{35A07201-3151-5349-AEB1-ADD8E5DDC2E9}" srcOrd="0" destOrd="0" presId="urn:microsoft.com/office/officeart/2005/8/layout/vProcess5"/>
    <dgm:cxn modelId="{B5BF6085-277D-D34F-92FD-2D940AB0007A}" type="presOf" srcId="{E78D1FFF-7280-944E-9AD5-91D45E18603E}" destId="{097A2F5E-CDFE-C94C-B1D8-CF95ABD58874}" srcOrd="0" destOrd="0" presId="urn:microsoft.com/office/officeart/2005/8/layout/vProcess5"/>
    <dgm:cxn modelId="{8E950D86-8543-ED43-95F0-59D872533F93}" srcId="{E78D1FFF-7280-944E-9AD5-91D45E18603E}" destId="{09E96326-5F78-B546-9A30-32129890003E}" srcOrd="1" destOrd="0" parTransId="{3395CDF9-CB23-414A-A056-AAFB2BD333A5}" sibTransId="{A5B4284F-94A6-E04C-AB7E-AAE7451C4353}"/>
    <dgm:cxn modelId="{E09B9BA7-F229-974E-93E7-B78FD38976E2}" srcId="{E78D1FFF-7280-944E-9AD5-91D45E18603E}" destId="{AA5DB1E0-CAB8-5049-9304-1B6545C3DBDA}" srcOrd="2" destOrd="0" parTransId="{292E415D-7443-2245-9016-4AE62E5FE21A}" sibTransId="{788CAC66-1C77-5948-90E0-D52C4343A3E8}"/>
    <dgm:cxn modelId="{9CC5E0C7-35D6-1849-96D8-5F47B423D9AA}" type="presOf" srcId="{A5B4284F-94A6-E04C-AB7E-AAE7451C4353}" destId="{77B49395-94F6-F448-8481-7F8D38B97841}" srcOrd="0" destOrd="0" presId="urn:microsoft.com/office/officeart/2005/8/layout/vProcess5"/>
    <dgm:cxn modelId="{2140F7D4-7A37-4A4B-948B-D6FCBDAA854E}" type="presOf" srcId="{09E96326-5F78-B546-9A30-32129890003E}" destId="{29B8003D-DE29-B94E-96C4-020351F27D56}" srcOrd="0" destOrd="0" presId="urn:microsoft.com/office/officeart/2005/8/layout/vProcess5"/>
    <dgm:cxn modelId="{F07C67D5-7C12-584B-9B4C-389BEBA6FB65}" type="presOf" srcId="{407AB00B-34D1-F542-B7D0-FA62E10B6E48}" destId="{39351E31-5525-184D-B4CD-9AB0B10E74F9}" srcOrd="1" destOrd="0" presId="urn:microsoft.com/office/officeart/2005/8/layout/vProcess5"/>
    <dgm:cxn modelId="{3F295AE4-07F1-BA47-B058-2532273D34B2}" type="presOf" srcId="{AA5DB1E0-CAB8-5049-9304-1B6545C3DBDA}" destId="{AF1DAF75-F167-AE4B-8106-FD1B34FC0ADD}" srcOrd="1" destOrd="0" presId="urn:microsoft.com/office/officeart/2005/8/layout/vProcess5"/>
    <dgm:cxn modelId="{2D8275F1-478C-1E4E-AC29-19DA3684D763}" srcId="{E78D1FFF-7280-944E-9AD5-91D45E18603E}" destId="{6475EA26-FAF1-2E49-9669-C83D2A0A2ECD}" srcOrd="3" destOrd="0" parTransId="{CCAA2714-481B-2449-9C41-154830B399F1}" sibTransId="{68EB8EEE-87C9-BB45-9AA1-523B351C2751}"/>
    <dgm:cxn modelId="{3622FFD9-4257-8C49-A936-41C7EAF92EA2}" type="presParOf" srcId="{097A2F5E-CDFE-C94C-B1D8-CF95ABD58874}" destId="{DE2EAC10-C82E-B046-BAB0-D52D67BF74CA}" srcOrd="0" destOrd="0" presId="urn:microsoft.com/office/officeart/2005/8/layout/vProcess5"/>
    <dgm:cxn modelId="{93989E7E-ABAC-B14D-A3D8-5CAAFBBCC167}" type="presParOf" srcId="{097A2F5E-CDFE-C94C-B1D8-CF95ABD58874}" destId="{830289EF-9B57-2647-8A8F-CF3A368B5572}" srcOrd="1" destOrd="0" presId="urn:microsoft.com/office/officeart/2005/8/layout/vProcess5"/>
    <dgm:cxn modelId="{255EA068-BE97-324E-A558-54B97835D5C6}" type="presParOf" srcId="{097A2F5E-CDFE-C94C-B1D8-CF95ABD58874}" destId="{29B8003D-DE29-B94E-96C4-020351F27D56}" srcOrd="2" destOrd="0" presId="urn:microsoft.com/office/officeart/2005/8/layout/vProcess5"/>
    <dgm:cxn modelId="{45142A7F-1D9E-B846-B6F2-9F97A9A32DB9}" type="presParOf" srcId="{097A2F5E-CDFE-C94C-B1D8-CF95ABD58874}" destId="{8FB62513-77C6-6E40-B0F2-A8ABEA9FEC00}" srcOrd="3" destOrd="0" presId="urn:microsoft.com/office/officeart/2005/8/layout/vProcess5"/>
    <dgm:cxn modelId="{D7680E69-FC92-2D40-9284-921D038B08FB}" type="presParOf" srcId="{097A2F5E-CDFE-C94C-B1D8-CF95ABD58874}" destId="{3E0F804D-B4B8-2644-9458-122E80F61762}" srcOrd="4" destOrd="0" presId="urn:microsoft.com/office/officeart/2005/8/layout/vProcess5"/>
    <dgm:cxn modelId="{390F4500-8E47-334F-8896-61A2EED5564D}" type="presParOf" srcId="{097A2F5E-CDFE-C94C-B1D8-CF95ABD58874}" destId="{35A07201-3151-5349-AEB1-ADD8E5DDC2E9}" srcOrd="5" destOrd="0" presId="urn:microsoft.com/office/officeart/2005/8/layout/vProcess5"/>
    <dgm:cxn modelId="{908CCF08-AA45-6746-AE04-B7FD0BA0A5CC}" type="presParOf" srcId="{097A2F5E-CDFE-C94C-B1D8-CF95ABD58874}" destId="{77B49395-94F6-F448-8481-7F8D38B97841}" srcOrd="6" destOrd="0" presId="urn:microsoft.com/office/officeart/2005/8/layout/vProcess5"/>
    <dgm:cxn modelId="{E86A09F0-F4AE-B240-B747-90E3D91D2FBE}" type="presParOf" srcId="{097A2F5E-CDFE-C94C-B1D8-CF95ABD58874}" destId="{A92E997B-9DDD-294D-9233-B017260153E4}" srcOrd="7" destOrd="0" presId="urn:microsoft.com/office/officeart/2005/8/layout/vProcess5"/>
    <dgm:cxn modelId="{77591C17-59FE-6D46-A2F2-24AA855B7D00}" type="presParOf" srcId="{097A2F5E-CDFE-C94C-B1D8-CF95ABD58874}" destId="{39351E31-5525-184D-B4CD-9AB0B10E74F9}" srcOrd="8" destOrd="0" presId="urn:microsoft.com/office/officeart/2005/8/layout/vProcess5"/>
    <dgm:cxn modelId="{6F147DA3-9A04-6C4E-BA2F-0A72C7D161D7}" type="presParOf" srcId="{097A2F5E-CDFE-C94C-B1D8-CF95ABD58874}" destId="{B213A277-04F9-4E48-8DCB-235F6E67035F}" srcOrd="9" destOrd="0" presId="urn:microsoft.com/office/officeart/2005/8/layout/vProcess5"/>
    <dgm:cxn modelId="{67203A0D-DE16-BE48-A6D4-04F67685D243}" type="presParOf" srcId="{097A2F5E-CDFE-C94C-B1D8-CF95ABD58874}" destId="{AF1DAF75-F167-AE4B-8106-FD1B34FC0ADD}" srcOrd="10" destOrd="0" presId="urn:microsoft.com/office/officeart/2005/8/layout/vProcess5"/>
    <dgm:cxn modelId="{C232C755-40DF-C444-8365-6C71ABB759DB}" type="presParOf" srcId="{097A2F5E-CDFE-C94C-B1D8-CF95ABD58874}" destId="{CBE70385-7A76-E246-9517-FF4667BBA110}"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0289EF-9B57-2647-8A8F-CF3A368B5572}">
      <dsp:nvSpPr>
        <dsp:cNvPr id="0" name=""/>
        <dsp:cNvSpPr/>
      </dsp:nvSpPr>
      <dsp:spPr>
        <a:xfrm>
          <a:off x="0" y="0"/>
          <a:ext cx="5852160" cy="1126540"/>
        </a:xfrm>
        <a:prstGeom prst="roundRect">
          <a:avLst>
            <a:gd name="adj" fmla="val 10000"/>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GB" sz="2900" kern="1200" dirty="0"/>
            <a:t>Letters of Authorisation</a:t>
          </a:r>
        </a:p>
      </dsp:txBody>
      <dsp:txXfrm>
        <a:off x="32995" y="32995"/>
        <a:ext cx="4541342" cy="1060550"/>
      </dsp:txXfrm>
    </dsp:sp>
    <dsp:sp modelId="{29B8003D-DE29-B94E-96C4-020351F27D56}">
      <dsp:nvSpPr>
        <dsp:cNvPr id="0" name=""/>
        <dsp:cNvSpPr/>
      </dsp:nvSpPr>
      <dsp:spPr>
        <a:xfrm>
          <a:off x="490118" y="1331366"/>
          <a:ext cx="5852160" cy="1126540"/>
        </a:xfrm>
        <a:prstGeom prst="roundRect">
          <a:avLst>
            <a:gd name="adj" fmla="val 10000"/>
          </a:avLst>
        </a:prstGeom>
        <a:solidFill>
          <a:schemeClr val="accent5">
            <a:hueOff val="2003568"/>
            <a:satOff val="-8793"/>
            <a:lumOff val="261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GB" sz="2900" kern="1200" dirty="0"/>
            <a:t>Importance of national frameworks</a:t>
          </a:r>
        </a:p>
      </dsp:txBody>
      <dsp:txXfrm>
        <a:off x="523113" y="1364361"/>
        <a:ext cx="4563800" cy="1060550"/>
      </dsp:txXfrm>
    </dsp:sp>
    <dsp:sp modelId="{8FB62513-77C6-6E40-B0F2-A8ABEA9FEC00}">
      <dsp:nvSpPr>
        <dsp:cNvPr id="0" name=""/>
        <dsp:cNvSpPr/>
      </dsp:nvSpPr>
      <dsp:spPr>
        <a:xfrm>
          <a:off x="972921" y="2662732"/>
          <a:ext cx="5852160" cy="1126540"/>
        </a:xfrm>
        <a:prstGeom prst="roundRect">
          <a:avLst>
            <a:gd name="adj" fmla="val 10000"/>
          </a:avLst>
        </a:prstGeom>
        <a:solidFill>
          <a:schemeClr val="accent5">
            <a:hueOff val="4007135"/>
            <a:satOff val="-17587"/>
            <a:lumOff val="522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GB" sz="2900" kern="1200" dirty="0"/>
            <a:t>Choosing a crediting standard</a:t>
          </a:r>
        </a:p>
      </dsp:txBody>
      <dsp:txXfrm>
        <a:off x="1005916" y="2695727"/>
        <a:ext cx="4571115" cy="1060550"/>
      </dsp:txXfrm>
    </dsp:sp>
    <dsp:sp modelId="{3E0F804D-B4B8-2644-9458-122E80F61762}">
      <dsp:nvSpPr>
        <dsp:cNvPr id="0" name=""/>
        <dsp:cNvSpPr/>
      </dsp:nvSpPr>
      <dsp:spPr>
        <a:xfrm>
          <a:off x="1463039" y="3994099"/>
          <a:ext cx="5852160" cy="1126540"/>
        </a:xfrm>
        <a:prstGeom prst="roundRect">
          <a:avLst>
            <a:gd name="adj" fmla="val 10000"/>
          </a:avLst>
        </a:prstGeom>
        <a:solidFill>
          <a:schemeClr val="accent5">
            <a:hueOff val="6010703"/>
            <a:satOff val="-26380"/>
            <a:lumOff val="7843"/>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GB" sz="2900" kern="1200" dirty="0"/>
            <a:t>Meeting additional requirements</a:t>
          </a:r>
        </a:p>
      </dsp:txBody>
      <dsp:txXfrm>
        <a:off x="1496034" y="4027094"/>
        <a:ext cx="4563800" cy="1060550"/>
      </dsp:txXfrm>
    </dsp:sp>
    <dsp:sp modelId="{35A07201-3151-5349-AEB1-ADD8E5DDC2E9}">
      <dsp:nvSpPr>
        <dsp:cNvPr id="0" name=""/>
        <dsp:cNvSpPr/>
      </dsp:nvSpPr>
      <dsp:spPr>
        <a:xfrm>
          <a:off x="5119908" y="862827"/>
          <a:ext cx="732251" cy="732251"/>
        </a:xfrm>
        <a:prstGeom prst="downArrow">
          <a:avLst>
            <a:gd name="adj1" fmla="val 55000"/>
            <a:gd name="adj2" fmla="val 45000"/>
          </a:avLst>
        </a:prstGeom>
        <a:solidFill>
          <a:schemeClr val="accent5">
            <a:tint val="40000"/>
            <a:alpha val="90000"/>
            <a:hueOff val="0"/>
            <a:satOff val="0"/>
            <a:lumOff val="0"/>
            <a:alphaOff val="0"/>
          </a:schemeClr>
        </a:solidFill>
        <a:ln w="1079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GB" sz="3300" kern="1200"/>
        </a:p>
      </dsp:txBody>
      <dsp:txXfrm>
        <a:off x="5284664" y="862827"/>
        <a:ext cx="402739" cy="551019"/>
      </dsp:txXfrm>
    </dsp:sp>
    <dsp:sp modelId="{77B49395-94F6-F448-8481-7F8D38B97841}">
      <dsp:nvSpPr>
        <dsp:cNvPr id="0" name=""/>
        <dsp:cNvSpPr/>
      </dsp:nvSpPr>
      <dsp:spPr>
        <a:xfrm>
          <a:off x="5610026" y="2194194"/>
          <a:ext cx="732251" cy="732251"/>
        </a:xfrm>
        <a:prstGeom prst="downArrow">
          <a:avLst>
            <a:gd name="adj1" fmla="val 55000"/>
            <a:gd name="adj2" fmla="val 45000"/>
          </a:avLst>
        </a:prstGeom>
        <a:solidFill>
          <a:schemeClr val="accent5">
            <a:tint val="40000"/>
            <a:alpha val="90000"/>
            <a:hueOff val="2914032"/>
            <a:satOff val="-9122"/>
            <a:lumOff val="604"/>
            <a:alphaOff val="0"/>
          </a:schemeClr>
        </a:solidFill>
        <a:ln w="1079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GB" sz="3300" kern="1200"/>
        </a:p>
      </dsp:txBody>
      <dsp:txXfrm>
        <a:off x="5774782" y="2194194"/>
        <a:ext cx="402739" cy="551019"/>
      </dsp:txXfrm>
    </dsp:sp>
    <dsp:sp modelId="{A92E997B-9DDD-294D-9233-B017260153E4}">
      <dsp:nvSpPr>
        <dsp:cNvPr id="0" name=""/>
        <dsp:cNvSpPr/>
      </dsp:nvSpPr>
      <dsp:spPr>
        <a:xfrm>
          <a:off x="6092830" y="3525560"/>
          <a:ext cx="732251" cy="732251"/>
        </a:xfrm>
        <a:prstGeom prst="downArrow">
          <a:avLst>
            <a:gd name="adj1" fmla="val 55000"/>
            <a:gd name="adj2" fmla="val 45000"/>
          </a:avLst>
        </a:prstGeom>
        <a:solidFill>
          <a:schemeClr val="accent5">
            <a:tint val="40000"/>
            <a:alpha val="90000"/>
            <a:hueOff val="5828064"/>
            <a:satOff val="-18244"/>
            <a:lumOff val="1209"/>
            <a:alphaOff val="0"/>
          </a:schemeClr>
        </a:solidFill>
        <a:ln w="1079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GB" sz="3300" kern="1200"/>
        </a:p>
      </dsp:txBody>
      <dsp:txXfrm>
        <a:off x="6257586" y="3525560"/>
        <a:ext cx="402739" cy="551019"/>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D21009-BB0E-E84B-86D4-89A55932A753}" type="datetimeFigureOut">
              <a:rPr lang="en-GB" smtClean="0"/>
              <a:t>28/11/2024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E452FA-406D-0041-B07F-10C03B21466A}" type="slidenum">
              <a:rPr lang="en-GB" smtClean="0"/>
              <a:t>‹#›</a:t>
            </a:fld>
            <a:endParaRPr lang="en-GB"/>
          </a:p>
        </p:txBody>
      </p:sp>
    </p:spTree>
    <p:extLst>
      <p:ext uri="{BB962C8B-B14F-4D97-AF65-F5344CB8AC3E}">
        <p14:creationId xmlns:p14="http://schemas.microsoft.com/office/powerpoint/2010/main" val="427057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This topic focuses on introducing the basic concepts around carbon crediting and carbon markets.</a:t>
            </a:r>
          </a:p>
          <a:p>
            <a:pPr marL="0" indent="0">
              <a:buNone/>
            </a:pPr>
            <a:endParaRPr lang="en-GB" dirty="0"/>
          </a:p>
          <a:p>
            <a:pPr marL="0" indent="0">
              <a:buNone/>
            </a:pPr>
            <a:r>
              <a:rPr lang="en-GB" dirty="0"/>
              <a:t>It is intended for those with no prior experience in carbon crediting/carbon markets; or those seeking a refresher.</a:t>
            </a:r>
          </a:p>
          <a:p>
            <a:pPr marL="0" indent="0">
              <a:buNone/>
            </a:pPr>
            <a:endParaRPr lang="en-GB" dirty="0"/>
          </a:p>
          <a:p>
            <a:pPr marL="0" indent="0">
              <a:buNone/>
            </a:pPr>
            <a:r>
              <a:rPr lang="en-GB" dirty="0"/>
              <a:t>By the end of this Topic, you should have a better understanding of the current state of play of carbon markets internationally.</a:t>
            </a:r>
          </a:p>
          <a:p>
            <a:pPr marL="228600" indent="-228600">
              <a:buAutoNum type="arabicParenR"/>
            </a:pPr>
            <a:endParaRPr lang="en-GB" dirty="0"/>
          </a:p>
          <a:p>
            <a:pPr marL="228600" indent="-228600">
              <a:buAutoNum type="arabicParenR"/>
            </a:pPr>
            <a:endParaRPr lang="en-GB" dirty="0"/>
          </a:p>
        </p:txBody>
      </p:sp>
      <p:sp>
        <p:nvSpPr>
          <p:cNvPr id="4" name="Slide Number Placeholder 3"/>
          <p:cNvSpPr>
            <a:spLocks noGrp="1"/>
          </p:cNvSpPr>
          <p:nvPr>
            <p:ph type="sldNum" sz="quarter" idx="5"/>
          </p:nvPr>
        </p:nvSpPr>
        <p:spPr/>
        <p:txBody>
          <a:bodyPr/>
          <a:lstStyle/>
          <a:p>
            <a:fld id="{66E452FA-406D-0041-B07F-10C03B21466A}" type="slidenum">
              <a:rPr lang="en-GB" smtClean="0"/>
              <a:t>1</a:t>
            </a:fld>
            <a:endParaRPr lang="en-GB"/>
          </a:p>
        </p:txBody>
      </p:sp>
    </p:spTree>
    <p:extLst>
      <p:ext uri="{BB962C8B-B14F-4D97-AF65-F5344CB8AC3E}">
        <p14:creationId xmlns:p14="http://schemas.microsoft.com/office/powerpoint/2010/main" val="2216688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73F69-E87C-D914-69B8-313A99699A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BB7D99-FA60-C098-1134-C9E7DB563C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01B6BD-18B1-60B4-73CD-9681EC83F350}"/>
              </a:ext>
            </a:extLst>
          </p:cNvPr>
          <p:cNvSpPr>
            <a:spLocks noGrp="1"/>
          </p:cNvSpPr>
          <p:nvPr>
            <p:ph type="body" idx="1"/>
          </p:nvPr>
        </p:nvSpPr>
        <p:spPr/>
        <p:txBody>
          <a:bodyPr/>
          <a:lstStyle/>
          <a:p>
            <a:r>
              <a:rPr lang="en-GB" dirty="0"/>
              <a:t>So where are we with implementing Article 6?</a:t>
            </a:r>
          </a:p>
          <a:p>
            <a:endParaRPr lang="en-GB" dirty="0"/>
          </a:p>
          <a:p>
            <a:r>
              <a:rPr lang="en-GB" dirty="0"/>
              <a:t>The map shown on screen now shows the state of Article 6 implementation as of August 2024.</a:t>
            </a:r>
          </a:p>
          <a:p>
            <a:endParaRPr lang="en-GB" dirty="0"/>
          </a:p>
          <a:p>
            <a:r>
              <a:rPr lang="en-GB" dirty="0"/>
              <a:t>The countries to focus on are those in dark green.</a:t>
            </a:r>
          </a:p>
          <a:p>
            <a:endParaRPr lang="en-GB" dirty="0"/>
          </a:p>
          <a:p>
            <a:r>
              <a:rPr lang="en-GB" dirty="0"/>
              <a:t>These are the countries that have signed bilateral agreements to participate in Article 6 – a strong indication that they will be either buyers or sellers of credits.</a:t>
            </a:r>
          </a:p>
          <a:p>
            <a:endParaRPr lang="en-GB" dirty="0"/>
          </a:p>
          <a:p>
            <a:r>
              <a:rPr lang="en-GB" dirty="0"/>
              <a:t>As we can see, there is a wide geographical spread of countries actively preparing to participate in Article 6.</a:t>
            </a:r>
          </a:p>
          <a:p>
            <a:endParaRPr lang="en-GB" dirty="0"/>
          </a:p>
          <a:p>
            <a:r>
              <a:rPr lang="en-GB" dirty="0"/>
              <a:t>The amount of countries continues to grow year by year.</a:t>
            </a:r>
          </a:p>
        </p:txBody>
      </p:sp>
      <p:sp>
        <p:nvSpPr>
          <p:cNvPr id="4" name="Slide Number Placeholder 3">
            <a:extLst>
              <a:ext uri="{FF2B5EF4-FFF2-40B4-BE49-F238E27FC236}">
                <a16:creationId xmlns:a16="http://schemas.microsoft.com/office/drawing/2014/main" id="{6214852E-AF79-EF82-42EB-7EED570C1795}"/>
              </a:ext>
            </a:extLst>
          </p:cNvPr>
          <p:cNvSpPr>
            <a:spLocks noGrp="1"/>
          </p:cNvSpPr>
          <p:nvPr>
            <p:ph type="sldNum" sz="quarter" idx="5"/>
          </p:nvPr>
        </p:nvSpPr>
        <p:spPr/>
        <p:txBody>
          <a:bodyPr/>
          <a:lstStyle/>
          <a:p>
            <a:fld id="{66E452FA-406D-0041-B07F-10C03B21466A}" type="slidenum">
              <a:rPr lang="en-GB" smtClean="0"/>
              <a:t>11</a:t>
            </a:fld>
            <a:endParaRPr lang="en-GB"/>
          </a:p>
        </p:txBody>
      </p:sp>
    </p:spTree>
    <p:extLst>
      <p:ext uri="{BB962C8B-B14F-4D97-AF65-F5344CB8AC3E}">
        <p14:creationId xmlns:p14="http://schemas.microsoft.com/office/powerpoint/2010/main" val="3733313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D962D3-BBDC-E881-4481-AC52CEEF71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00DA08-799F-64AD-BB22-51A46975A0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0D6188-2A43-50A2-E3BE-4A251794FC22}"/>
              </a:ext>
            </a:extLst>
          </p:cNvPr>
          <p:cNvSpPr>
            <a:spLocks noGrp="1"/>
          </p:cNvSpPr>
          <p:nvPr>
            <p:ph type="body" idx="1"/>
          </p:nvPr>
        </p:nvSpPr>
        <p:spPr/>
        <p:txBody>
          <a:bodyPr/>
          <a:lstStyle/>
          <a:p>
            <a:r>
              <a:rPr lang="en-GB" dirty="0"/>
              <a:t>Here we can see which countries the various Article 6 agreements are between.</a:t>
            </a:r>
          </a:p>
          <a:p>
            <a:endParaRPr lang="en-GB" dirty="0"/>
          </a:p>
          <a:p>
            <a:r>
              <a:rPr lang="en-GB" dirty="0"/>
              <a:t>As we can see, there are only a few buyers so far, with most of the agreements being signed by Singapore and </a:t>
            </a:r>
            <a:r>
              <a:rPr lang="en-GB" dirty="0" err="1"/>
              <a:t>Swizterland</a:t>
            </a:r>
            <a:r>
              <a:rPr lang="en-GB" dirty="0"/>
              <a:t>.</a:t>
            </a:r>
          </a:p>
          <a:p>
            <a:endParaRPr lang="en-GB" dirty="0"/>
          </a:p>
          <a:p>
            <a:r>
              <a:rPr lang="en-GB" dirty="0"/>
              <a:t>However, there is a much greater diversity in sellers, representing countries right across the globe.</a:t>
            </a:r>
          </a:p>
          <a:p>
            <a:endParaRPr lang="en-GB" dirty="0"/>
          </a:p>
          <a:p>
            <a:r>
              <a:rPr lang="en-GB" dirty="0"/>
              <a:t>The number of Article 6 agreements continues to grow year on year.</a:t>
            </a:r>
          </a:p>
        </p:txBody>
      </p:sp>
      <p:sp>
        <p:nvSpPr>
          <p:cNvPr id="4" name="Slide Number Placeholder 3">
            <a:extLst>
              <a:ext uri="{FF2B5EF4-FFF2-40B4-BE49-F238E27FC236}">
                <a16:creationId xmlns:a16="http://schemas.microsoft.com/office/drawing/2014/main" id="{93D562E4-E0A5-2465-DCD2-AFBCE699CC52}"/>
              </a:ext>
            </a:extLst>
          </p:cNvPr>
          <p:cNvSpPr>
            <a:spLocks noGrp="1"/>
          </p:cNvSpPr>
          <p:nvPr>
            <p:ph type="sldNum" sz="quarter" idx="5"/>
          </p:nvPr>
        </p:nvSpPr>
        <p:spPr/>
        <p:txBody>
          <a:bodyPr/>
          <a:lstStyle/>
          <a:p>
            <a:fld id="{66E452FA-406D-0041-B07F-10C03B21466A}" type="slidenum">
              <a:rPr lang="en-GB" smtClean="0"/>
              <a:t>12</a:t>
            </a:fld>
            <a:endParaRPr lang="en-GB"/>
          </a:p>
        </p:txBody>
      </p:sp>
    </p:spTree>
    <p:extLst>
      <p:ext uri="{BB962C8B-B14F-4D97-AF65-F5344CB8AC3E}">
        <p14:creationId xmlns:p14="http://schemas.microsoft.com/office/powerpoint/2010/main" val="3259920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question remains – what does it mean to ‘implement’ Article 6?</a:t>
            </a:r>
          </a:p>
          <a:p>
            <a:endParaRPr lang="en-GB" dirty="0"/>
          </a:p>
          <a:p>
            <a:r>
              <a:rPr lang="en-GB" dirty="0"/>
              <a:t>We have a good example from the country of Ghana, in West Africa.</a:t>
            </a:r>
          </a:p>
          <a:p>
            <a:endParaRPr lang="en-GB" dirty="0"/>
          </a:p>
          <a:p>
            <a:r>
              <a:rPr lang="en-GB" dirty="0"/>
              <a:t>Ghana has been among the earliest adopters of Article 6, and is a good demonstration of what it looks like in practice.</a:t>
            </a:r>
          </a:p>
          <a:p>
            <a:endParaRPr lang="en-GB" dirty="0"/>
          </a:p>
          <a:p>
            <a:r>
              <a:rPr lang="en-GB" dirty="0"/>
              <a:t>The journey started with bilateral negotiations to establish Article 6 agreements with buyer countries. The first of these was agreed with Switzerland in 2020.</a:t>
            </a:r>
          </a:p>
          <a:p>
            <a:endParaRPr lang="en-GB" dirty="0"/>
          </a:p>
          <a:p>
            <a:r>
              <a:rPr lang="en-GB" dirty="0"/>
              <a:t>These agreements typically set out the terms of the Article 6 cooperation between the two countries, and are legally binding.</a:t>
            </a:r>
          </a:p>
          <a:p>
            <a:endParaRPr lang="en-GB" dirty="0"/>
          </a:p>
          <a:p>
            <a:r>
              <a:rPr lang="en-GB" dirty="0"/>
              <a:t>In the meantime, Ghana was preparing a national framework for Article 6. </a:t>
            </a:r>
          </a:p>
          <a:p>
            <a:endParaRPr lang="en-GB" dirty="0"/>
          </a:p>
          <a:p>
            <a:r>
              <a:rPr lang="en-GB" dirty="0"/>
              <a:t>When published in January 2023, it established a comprehensive guide for how Article 6 would be implemented practically in Ghana.</a:t>
            </a:r>
          </a:p>
          <a:p>
            <a:endParaRPr lang="en-GB" dirty="0"/>
          </a:p>
          <a:p>
            <a:r>
              <a:rPr lang="en-GB" dirty="0"/>
              <a:t>This covers topics such as which ministries are responsible for what, the responsibilities of project developers to register activities, the process to get Article 6 approvals from the government, how the national carbon registry would function, among many other matters.</a:t>
            </a:r>
          </a:p>
          <a:p>
            <a:endParaRPr lang="en-GB" dirty="0"/>
          </a:p>
          <a:p>
            <a:r>
              <a:rPr lang="en-GB" dirty="0"/>
              <a:t>Ghana’s national framework was an international first and set a precedent for other countries looking to participate in Article 6.</a:t>
            </a:r>
          </a:p>
          <a:p>
            <a:endParaRPr lang="en-GB" dirty="0"/>
          </a:p>
          <a:p>
            <a:r>
              <a:rPr lang="en-GB" dirty="0"/>
              <a:t>With the rule clearly established, and private actors able to understand the process to develop Article 6 activities in Ghana, the project pipeline began to grow.</a:t>
            </a:r>
          </a:p>
          <a:p>
            <a:endParaRPr lang="en-GB" dirty="0"/>
          </a:p>
          <a:p>
            <a:r>
              <a:rPr lang="en-GB" dirty="0"/>
              <a:t>By the end of 2024, this stood at 43 activities, with a total financial value to Ghana of more than USD 800 million in the period to </a:t>
            </a:r>
            <a:r>
              <a:rPr lang="en-GB"/>
              <a:t>2030</a:t>
            </a:r>
            <a:r>
              <a:rPr lang="en-GB" dirty="0"/>
              <a:t>.</a:t>
            </a:r>
          </a:p>
          <a:p>
            <a:endParaRPr lang="en-GB" dirty="0"/>
          </a:p>
          <a:p>
            <a:r>
              <a:rPr lang="en-GB" dirty="0"/>
              <a:t>Most of the activities being developed in Ghana are intended to be traded under Article 6.</a:t>
            </a:r>
          </a:p>
          <a:p>
            <a:endParaRPr lang="en-GB" dirty="0"/>
          </a:p>
          <a:p>
            <a:r>
              <a:rPr lang="en-GB" dirty="0"/>
              <a:t>As of 2024, the government of Ghana had authorised three projects. More are expected to come in the following years.</a:t>
            </a:r>
          </a:p>
          <a:p>
            <a:endParaRPr lang="en-GB" dirty="0"/>
          </a:p>
          <a:p>
            <a:r>
              <a:rPr lang="en-GB" dirty="0"/>
              <a:t>So, what can we learn from the case of Ghana?</a:t>
            </a:r>
          </a:p>
          <a:p>
            <a:endParaRPr lang="en-GB" dirty="0"/>
          </a:p>
          <a:p>
            <a:r>
              <a:rPr lang="en-GB" dirty="0"/>
              <a:t>First, that the process of implementing Article 6 is complicated and can take multiple years.</a:t>
            </a:r>
          </a:p>
          <a:p>
            <a:endParaRPr lang="en-GB" dirty="0"/>
          </a:p>
          <a:p>
            <a:r>
              <a:rPr lang="en-GB" dirty="0"/>
              <a:t>Second, a clear policy framework, which sets out the roles and responsibilities of the public and private sector actors, helps in mobilising investment.</a:t>
            </a:r>
          </a:p>
          <a:p>
            <a:endParaRPr lang="en-GB" dirty="0"/>
          </a:p>
          <a:p>
            <a:r>
              <a:rPr lang="en-GB" dirty="0"/>
              <a:t>Third, the country agreement that Ghana has signed have facilitated investment and project development.</a:t>
            </a:r>
          </a:p>
          <a:p>
            <a:endParaRPr lang="en-GB" dirty="0"/>
          </a:p>
          <a:p>
            <a:r>
              <a:rPr lang="en-GB" dirty="0"/>
              <a:t>Buyer countries, such as Sweden, have run public tenders to implement projects in Ghana under their Article 6 agreement with the country.</a:t>
            </a:r>
          </a:p>
          <a:p>
            <a:endParaRPr lang="en-GB" dirty="0"/>
          </a:p>
          <a:p>
            <a:endParaRPr lang="en-GB" dirty="0"/>
          </a:p>
          <a:p>
            <a:endParaRPr lang="en-GB" dirty="0"/>
          </a:p>
          <a:p>
            <a:r>
              <a:rPr lang="en-GB" dirty="0"/>
              <a:t>Source: https://</a:t>
            </a:r>
            <a:r>
              <a:rPr lang="en-GB" dirty="0" err="1"/>
              <a:t>cmo.epa.gov.gh</a:t>
            </a:r>
            <a:r>
              <a:rPr lang="en-GB" dirty="0"/>
              <a:t>/</a:t>
            </a:r>
            <a:r>
              <a:rPr lang="en-GB" dirty="0" err="1"/>
              <a:t>wp</a:t>
            </a:r>
            <a:r>
              <a:rPr lang="en-GB" dirty="0"/>
              <a:t>-content/uploads/2024/02/Article-6-Annual-Progress-Report-2023_final.pdf</a:t>
            </a:r>
          </a:p>
        </p:txBody>
      </p:sp>
      <p:sp>
        <p:nvSpPr>
          <p:cNvPr id="4" name="Slide Number Placeholder 3"/>
          <p:cNvSpPr>
            <a:spLocks noGrp="1"/>
          </p:cNvSpPr>
          <p:nvPr>
            <p:ph type="sldNum" sz="quarter" idx="5"/>
          </p:nvPr>
        </p:nvSpPr>
        <p:spPr/>
        <p:txBody>
          <a:bodyPr/>
          <a:lstStyle/>
          <a:p>
            <a:fld id="{66E452FA-406D-0041-B07F-10C03B21466A}" type="slidenum">
              <a:rPr lang="en-GB" smtClean="0"/>
              <a:t>13</a:t>
            </a:fld>
            <a:endParaRPr lang="en-GB"/>
          </a:p>
        </p:txBody>
      </p:sp>
    </p:spTree>
    <p:extLst>
      <p:ext uri="{BB962C8B-B14F-4D97-AF65-F5344CB8AC3E}">
        <p14:creationId xmlns:p14="http://schemas.microsoft.com/office/powerpoint/2010/main" val="20587597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83C78-AD38-A94C-B540-31C3EEEFC2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42D151-6496-47D3-9C4A-1803D1F47A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6A3539-E8EA-1FC4-AB0D-2176BE58752F}"/>
              </a:ext>
            </a:extLst>
          </p:cNvPr>
          <p:cNvSpPr>
            <a:spLocks noGrp="1"/>
          </p:cNvSpPr>
          <p:nvPr>
            <p:ph type="body" idx="1"/>
          </p:nvPr>
        </p:nvSpPr>
        <p:spPr/>
        <p:txBody>
          <a:bodyPr/>
          <a:lstStyle/>
          <a:p>
            <a:r>
              <a:rPr lang="en-GB" dirty="0"/>
              <a:t>National government have a crucial role to play in enabling Article 6 in their countries.</a:t>
            </a:r>
          </a:p>
          <a:p>
            <a:endParaRPr lang="en-GB" dirty="0"/>
          </a:p>
          <a:p>
            <a:r>
              <a:rPr lang="en-GB" dirty="0"/>
              <a:t>We can divide these into two broad categories – international duties and national duties.</a:t>
            </a:r>
          </a:p>
          <a:p>
            <a:endParaRPr lang="en-GB" dirty="0"/>
          </a:p>
          <a:p>
            <a:r>
              <a:rPr lang="en-GB" dirty="0"/>
              <a:t>At the international level, national authorities are responsible for meeting various obligations on any country participating in Article 6. </a:t>
            </a:r>
          </a:p>
          <a:p>
            <a:endParaRPr lang="en-GB" dirty="0"/>
          </a:p>
          <a:p>
            <a:r>
              <a:rPr lang="en-GB" dirty="0"/>
              <a:t>These obligations are set out in the Article 6 guidance agreed at the UN level.</a:t>
            </a:r>
          </a:p>
          <a:p>
            <a:endParaRPr lang="en-GB" dirty="0"/>
          </a:p>
          <a:p>
            <a:r>
              <a:rPr lang="en-GB" dirty="0"/>
              <a:t>National governments are also responsible for negotiating bilateral agreements with countries that they will trade Article 6 credits with.</a:t>
            </a:r>
          </a:p>
          <a:p>
            <a:endParaRPr lang="en-GB" dirty="0"/>
          </a:p>
          <a:p>
            <a:r>
              <a:rPr lang="en-GB" dirty="0"/>
              <a:t>At the national level, a framework must be put in place to manage Article 6 in a practical sense.</a:t>
            </a:r>
          </a:p>
          <a:p>
            <a:endParaRPr lang="en-GB" dirty="0"/>
          </a:p>
          <a:p>
            <a:r>
              <a:rPr lang="en-GB" dirty="0"/>
              <a:t>We can divide this into five different areas. </a:t>
            </a:r>
          </a:p>
          <a:p>
            <a:endParaRPr lang="en-GB" dirty="0"/>
          </a:p>
          <a:p>
            <a:r>
              <a:rPr lang="en-GB" dirty="0"/>
              <a:t>First, setting the strategic priorities. These include things like determining which projects the government will approve under Article 6.</a:t>
            </a:r>
          </a:p>
          <a:p>
            <a:endParaRPr lang="en-GB" dirty="0"/>
          </a:p>
          <a:p>
            <a:r>
              <a:rPr lang="en-GB" dirty="0"/>
              <a:t>Second, establishing the relevant legal and regulatory agreements to participate in Article 6. These will vary according to the legal systems of each country.</a:t>
            </a:r>
          </a:p>
          <a:p>
            <a:endParaRPr lang="en-GB" dirty="0"/>
          </a:p>
          <a:p>
            <a:r>
              <a:rPr lang="en-GB" dirty="0"/>
              <a:t>Third, setting up the institutional arrangements. These establish which governmental bodies and agencies will be responsible for what, as well as how the private sector and other actors will be engaged with.</a:t>
            </a:r>
          </a:p>
          <a:p>
            <a:endParaRPr lang="en-GB" dirty="0"/>
          </a:p>
          <a:p>
            <a:r>
              <a:rPr lang="en-GB" dirty="0"/>
              <a:t>Fourth, establishing the operational procedures. These are the various rules and processes that participants must follow. They include approving activities, procedures to validation and verify projects, issuance of carbon credits, and how carbon credits will be tracked and reported on.</a:t>
            </a:r>
          </a:p>
          <a:p>
            <a:endParaRPr lang="en-GB" dirty="0"/>
          </a:p>
          <a:p>
            <a:r>
              <a:rPr lang="en-GB" dirty="0"/>
              <a:t>Finally, there is the national infrastructure that will underpin Article 6 participation. Typically, this will take the form of a carbon registry – similar to an online bank account for carbon credits – or other system which enables tracking of carbon credits. </a:t>
            </a:r>
          </a:p>
          <a:p>
            <a:endParaRPr lang="en-GB" dirty="0"/>
          </a:p>
          <a:p>
            <a:r>
              <a:rPr lang="en-GB" dirty="0"/>
              <a:t>Source: https://</a:t>
            </a:r>
            <a:r>
              <a:rPr lang="en-GB" dirty="0" err="1"/>
              <a:t>ndcpartnership.org</a:t>
            </a:r>
            <a:r>
              <a:rPr lang="en-GB" dirty="0"/>
              <a:t>/sites/default/files/2023-12/ndc-partnershiparticle-6-frameworksummary-brief2023final.pdf </a:t>
            </a:r>
          </a:p>
          <a:p>
            <a:endParaRPr lang="en-GB" dirty="0"/>
          </a:p>
        </p:txBody>
      </p:sp>
      <p:sp>
        <p:nvSpPr>
          <p:cNvPr id="4" name="Slide Number Placeholder 3">
            <a:extLst>
              <a:ext uri="{FF2B5EF4-FFF2-40B4-BE49-F238E27FC236}">
                <a16:creationId xmlns:a16="http://schemas.microsoft.com/office/drawing/2014/main" id="{E74CE87F-C070-5518-E7C2-F34074359A7F}"/>
              </a:ext>
            </a:extLst>
          </p:cNvPr>
          <p:cNvSpPr>
            <a:spLocks noGrp="1"/>
          </p:cNvSpPr>
          <p:nvPr>
            <p:ph type="sldNum" sz="quarter" idx="5"/>
          </p:nvPr>
        </p:nvSpPr>
        <p:spPr/>
        <p:txBody>
          <a:bodyPr/>
          <a:lstStyle/>
          <a:p>
            <a:fld id="{66E452FA-406D-0041-B07F-10C03B21466A}" type="slidenum">
              <a:rPr lang="en-GB" smtClean="0"/>
              <a:t>14</a:t>
            </a:fld>
            <a:endParaRPr lang="en-GB"/>
          </a:p>
        </p:txBody>
      </p:sp>
    </p:spTree>
    <p:extLst>
      <p:ext uri="{BB962C8B-B14F-4D97-AF65-F5344CB8AC3E}">
        <p14:creationId xmlns:p14="http://schemas.microsoft.com/office/powerpoint/2010/main" val="603044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F7F71-0736-4B86-10AF-2459F5DD43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6F8155-FE60-9844-683B-485A015E02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B43541-19C0-9B86-DE0C-A85E16695CC9}"/>
              </a:ext>
            </a:extLst>
          </p:cNvPr>
          <p:cNvSpPr>
            <a:spLocks noGrp="1"/>
          </p:cNvSpPr>
          <p:nvPr>
            <p:ph type="body" idx="1"/>
          </p:nvPr>
        </p:nvSpPr>
        <p:spPr/>
        <p:txBody>
          <a:bodyPr/>
          <a:lstStyle/>
          <a:p>
            <a:r>
              <a:rPr lang="en-GB" dirty="0"/>
              <a:t>So what does Article 6 mean for those developing carbon projects and selling the credits?</a:t>
            </a:r>
          </a:p>
          <a:p>
            <a:endParaRPr lang="en-GB" dirty="0"/>
          </a:p>
          <a:p>
            <a:r>
              <a:rPr lang="en-GB" dirty="0"/>
              <a:t>There are four main things to consider.</a:t>
            </a:r>
          </a:p>
          <a:p>
            <a:endParaRPr lang="en-GB" dirty="0"/>
          </a:p>
          <a:p>
            <a:r>
              <a:rPr lang="en-GB" dirty="0"/>
              <a:t>First, and most important, is securing an authorisation from the host country government.</a:t>
            </a:r>
          </a:p>
          <a:p>
            <a:endParaRPr lang="en-GB" dirty="0"/>
          </a:p>
          <a:p>
            <a:r>
              <a:rPr lang="en-GB" dirty="0"/>
              <a:t>The authorisation is an official confirmation that the host country government agrees for the carbon credits to be traded under Article 6, and that they will account for them when reporting on their national carbon commitments.</a:t>
            </a:r>
          </a:p>
          <a:p>
            <a:endParaRPr lang="en-GB" dirty="0"/>
          </a:p>
          <a:p>
            <a:r>
              <a:rPr lang="en-GB" dirty="0"/>
              <a:t>Without this authorisation, project developers cannot sell into Article 6 markets.</a:t>
            </a:r>
          </a:p>
          <a:p>
            <a:endParaRPr lang="en-GB" dirty="0"/>
          </a:p>
          <a:p>
            <a:r>
              <a:rPr lang="en-GB" dirty="0"/>
              <a:t>Second, and relatedly, is the important of clear national frameworks.</a:t>
            </a:r>
          </a:p>
          <a:p>
            <a:endParaRPr lang="en-GB" dirty="0"/>
          </a:p>
          <a:p>
            <a:r>
              <a:rPr lang="en-GB" dirty="0"/>
              <a:t>One of the main purposes of national Article 6 frameworks is to establish the process for project developers to request authorisations for their projects.</a:t>
            </a:r>
          </a:p>
          <a:p>
            <a:endParaRPr lang="en-GB" dirty="0"/>
          </a:p>
          <a:p>
            <a:r>
              <a:rPr lang="en-GB" dirty="0"/>
              <a:t>Experience from countries like Ghana shows that the clearer and more </a:t>
            </a:r>
            <a:r>
              <a:rPr lang="en-GB" dirty="0" err="1"/>
              <a:t>predicatble</a:t>
            </a:r>
            <a:r>
              <a:rPr lang="en-GB" dirty="0"/>
              <a:t> these processes are, the easier and more attractive it is for project developers to implement Article 6 activities.</a:t>
            </a:r>
          </a:p>
          <a:p>
            <a:endParaRPr lang="en-GB" dirty="0"/>
          </a:p>
          <a:p>
            <a:r>
              <a:rPr lang="en-GB" dirty="0"/>
              <a:t>Conversely, without established processes in the country, project developers may struggle to secure authorisations – which may be granted on an ad hoc basis.</a:t>
            </a:r>
          </a:p>
          <a:p>
            <a:endParaRPr lang="en-GB" dirty="0"/>
          </a:p>
          <a:p>
            <a:r>
              <a:rPr lang="en-GB" dirty="0"/>
              <a:t>Thirdly, the project developer must choose which carbon standard to develop the project with.</a:t>
            </a:r>
          </a:p>
          <a:p>
            <a:endParaRPr lang="en-GB" dirty="0"/>
          </a:p>
          <a:p>
            <a:r>
              <a:rPr lang="en-GB" dirty="0"/>
              <a:t>There are several options, including Article 6.4 or Gold Standard. The host country government may have requirements or restrictions related to the eligible standards for Article 6 in that country.</a:t>
            </a:r>
          </a:p>
          <a:p>
            <a:endParaRPr lang="en-GB" dirty="0"/>
          </a:p>
          <a:p>
            <a:r>
              <a:rPr lang="en-GB" dirty="0"/>
              <a:t>Finally, Article 6 may involve new, additional requirements. For instance, for project developers supplying Article 6 credits to international airlines under the CORSIA scheme, they are required to provide a guarantee or insurance product that assures that the carbon credits will be accounted for by the host country government.</a:t>
            </a:r>
          </a:p>
          <a:p>
            <a:endParaRPr lang="en-GB" dirty="0"/>
          </a:p>
          <a:p>
            <a:r>
              <a:rPr lang="en-GB" dirty="0"/>
              <a:t>Without this they will not be able to sell into the CORSIA market.</a:t>
            </a:r>
          </a:p>
        </p:txBody>
      </p:sp>
      <p:sp>
        <p:nvSpPr>
          <p:cNvPr id="4" name="Slide Number Placeholder 3">
            <a:extLst>
              <a:ext uri="{FF2B5EF4-FFF2-40B4-BE49-F238E27FC236}">
                <a16:creationId xmlns:a16="http://schemas.microsoft.com/office/drawing/2014/main" id="{548AC26D-A4A2-0543-5EF4-061BF9050554}"/>
              </a:ext>
            </a:extLst>
          </p:cNvPr>
          <p:cNvSpPr>
            <a:spLocks noGrp="1"/>
          </p:cNvSpPr>
          <p:nvPr>
            <p:ph type="sldNum" sz="quarter" idx="5"/>
          </p:nvPr>
        </p:nvSpPr>
        <p:spPr/>
        <p:txBody>
          <a:bodyPr/>
          <a:lstStyle/>
          <a:p>
            <a:fld id="{66E452FA-406D-0041-B07F-10C03B21466A}" type="slidenum">
              <a:rPr lang="en-GB" smtClean="0"/>
              <a:t>15</a:t>
            </a:fld>
            <a:endParaRPr lang="en-GB"/>
          </a:p>
        </p:txBody>
      </p:sp>
    </p:spTree>
    <p:extLst>
      <p:ext uri="{BB962C8B-B14F-4D97-AF65-F5344CB8AC3E}">
        <p14:creationId xmlns:p14="http://schemas.microsoft.com/office/powerpoint/2010/main" val="38853206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EA931-A6CA-5EB5-3AF4-4AA00E041D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95EA03-943D-E817-5063-EB62C7C375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E065FA-C885-E0AB-38BF-BA573C5D3313}"/>
              </a:ext>
            </a:extLst>
          </p:cNvPr>
          <p:cNvSpPr>
            <a:spLocks noGrp="1"/>
          </p:cNvSpPr>
          <p:nvPr>
            <p:ph type="body" idx="1"/>
          </p:nvPr>
        </p:nvSpPr>
        <p:spPr/>
        <p:txBody>
          <a:bodyPr/>
          <a:lstStyle/>
          <a:p>
            <a:pPr marL="0" indent="0">
              <a:buNone/>
            </a:pPr>
            <a:r>
              <a:rPr lang="en-GB" dirty="0"/>
              <a:t>Now, let’s pause for a quick audience question. Can someone explain </a:t>
            </a:r>
            <a:r>
              <a:rPr lang="en-US" sz="1200" dirty="0">
                <a:solidFill>
                  <a:schemeClr val="accent1"/>
                </a:solidFill>
              </a:rPr>
              <a:t>what are the benefits of national Article 6 frameworks for governments and project developers?</a:t>
            </a:r>
          </a:p>
          <a:p>
            <a:endParaRPr lang="en-GB" dirty="0"/>
          </a:p>
          <a:p>
            <a:r>
              <a:rPr lang="en-GB" dirty="0"/>
              <a:t>Answer: </a:t>
            </a:r>
          </a:p>
          <a:p>
            <a:endParaRPr lang="en-GB" dirty="0"/>
          </a:p>
          <a:p>
            <a:r>
              <a:rPr lang="en-GB" dirty="0"/>
              <a:t>Establishing transparent and predictable processes for how Article 6 will be implemented reduces the risk for project developers to implement activities, and makes it more likely that investment will flow to host country governments that are able to efficiently and transparently manage Article 6 authorisations and approvals.</a:t>
            </a:r>
          </a:p>
        </p:txBody>
      </p:sp>
      <p:sp>
        <p:nvSpPr>
          <p:cNvPr id="4" name="Slide Number Placeholder 3">
            <a:extLst>
              <a:ext uri="{FF2B5EF4-FFF2-40B4-BE49-F238E27FC236}">
                <a16:creationId xmlns:a16="http://schemas.microsoft.com/office/drawing/2014/main" id="{21FD668D-3D6D-E06E-F5E5-1F489C75352B}"/>
              </a:ext>
            </a:extLst>
          </p:cNvPr>
          <p:cNvSpPr>
            <a:spLocks noGrp="1"/>
          </p:cNvSpPr>
          <p:nvPr>
            <p:ph type="sldNum" sz="quarter" idx="5"/>
          </p:nvPr>
        </p:nvSpPr>
        <p:spPr/>
        <p:txBody>
          <a:bodyPr/>
          <a:lstStyle/>
          <a:p>
            <a:fld id="{66E452FA-406D-0041-B07F-10C03B21466A}" type="slidenum">
              <a:rPr lang="en-GB" smtClean="0"/>
              <a:t>16</a:t>
            </a:fld>
            <a:endParaRPr lang="en-GB"/>
          </a:p>
        </p:txBody>
      </p:sp>
    </p:spTree>
    <p:extLst>
      <p:ext uri="{BB962C8B-B14F-4D97-AF65-F5344CB8AC3E}">
        <p14:creationId xmlns:p14="http://schemas.microsoft.com/office/powerpoint/2010/main" val="39026601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3EE2D9-6FFE-D7B9-411F-093BD6AD0D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7EC702-8611-254C-91A5-6A0FD89E46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87ADFE-3763-9937-6998-723630E842DB}"/>
              </a:ext>
            </a:extLst>
          </p:cNvPr>
          <p:cNvSpPr>
            <a:spLocks noGrp="1"/>
          </p:cNvSpPr>
          <p:nvPr>
            <p:ph type="body" idx="1"/>
          </p:nvPr>
        </p:nvSpPr>
        <p:spPr/>
        <p:txBody>
          <a:bodyPr/>
          <a:lstStyle/>
          <a:p>
            <a:r>
              <a:rPr lang="en-GB" dirty="0"/>
              <a:t>For our final slide, we will briefly address the links between Article 6 and the voluntary carbon market.</a:t>
            </a:r>
          </a:p>
          <a:p>
            <a:endParaRPr lang="en-GB" dirty="0"/>
          </a:p>
          <a:p>
            <a:r>
              <a:rPr lang="en-GB" dirty="0"/>
              <a:t>There are two questions that are often asked.</a:t>
            </a:r>
          </a:p>
          <a:p>
            <a:endParaRPr lang="en-GB" dirty="0"/>
          </a:p>
          <a:p>
            <a:r>
              <a:rPr lang="en-GB" dirty="0"/>
              <a:t>Firstly, is there a link between the two?</a:t>
            </a:r>
          </a:p>
          <a:p>
            <a:endParaRPr lang="en-GB" dirty="0"/>
          </a:p>
          <a:p>
            <a:r>
              <a:rPr lang="en-GB" dirty="0"/>
              <a:t>And secondly, does a country have to account for carbon credits sold on the voluntary carbon market?</a:t>
            </a:r>
          </a:p>
          <a:p>
            <a:endParaRPr lang="en-GB" dirty="0"/>
          </a:p>
          <a:p>
            <a:r>
              <a:rPr lang="en-GB" dirty="0"/>
              <a:t>The short answer to this question is: no.</a:t>
            </a:r>
          </a:p>
          <a:p>
            <a:endParaRPr lang="en-GB" dirty="0"/>
          </a:p>
          <a:p>
            <a:r>
              <a:rPr lang="en-GB" dirty="0"/>
              <a:t>Carbon credits sold on the voluntary carbon market do not require corresponding adjustments. This is because they are not being used to meet obligatory emission reduction targets.</a:t>
            </a:r>
          </a:p>
          <a:p>
            <a:endParaRPr lang="en-GB" dirty="0"/>
          </a:p>
          <a:p>
            <a:r>
              <a:rPr lang="en-GB" dirty="0"/>
              <a:t>Even so, more governments putting in place measures to track voluntary carbon credits activities in their countries.</a:t>
            </a:r>
          </a:p>
          <a:p>
            <a:endParaRPr lang="en-GB" dirty="0"/>
          </a:p>
          <a:p>
            <a:r>
              <a:rPr lang="en-GB" dirty="0"/>
              <a:t>This helps them to understand the emission reductions that are expected from these activities, and how they can help the country meet its national climate target.</a:t>
            </a:r>
          </a:p>
          <a:p>
            <a:endParaRPr lang="en-GB" dirty="0"/>
          </a:p>
          <a:p>
            <a:r>
              <a:rPr lang="en-GB" dirty="0"/>
              <a:t>There are two cases where there is a link between the two, which governments and project developers should be aware of.</a:t>
            </a:r>
          </a:p>
          <a:p>
            <a:endParaRPr lang="en-GB" dirty="0"/>
          </a:p>
          <a:p>
            <a:r>
              <a:rPr lang="en-GB" dirty="0"/>
              <a:t>Firstly, project developers can request that carbon credits be accounted for under Article 6 – even if the buyer so doing so for voluntary purposes.</a:t>
            </a:r>
          </a:p>
          <a:p>
            <a:endParaRPr lang="en-GB" dirty="0"/>
          </a:p>
          <a:p>
            <a:r>
              <a:rPr lang="en-GB" dirty="0"/>
              <a:t>In this instance, it will be up to the government to decide whether to authorise the activity or not.</a:t>
            </a:r>
          </a:p>
          <a:p>
            <a:endParaRPr lang="en-GB" dirty="0"/>
          </a:p>
          <a:p>
            <a:r>
              <a:rPr lang="en-GB" dirty="0"/>
              <a:t>Secondly, government need to manage the risk of overlap between project.</a:t>
            </a:r>
          </a:p>
          <a:p>
            <a:endParaRPr lang="en-GB" dirty="0"/>
          </a:p>
          <a:p>
            <a:r>
              <a:rPr lang="en-GB" dirty="0"/>
              <a:t>For instance, if a regional or national forestry project is implemented to generate carbon credits for Article 6, carbon credits can not also be generated from any voluntary forestry project activities that are operating within the same project area.</a:t>
            </a:r>
          </a:p>
        </p:txBody>
      </p:sp>
      <p:sp>
        <p:nvSpPr>
          <p:cNvPr id="4" name="Slide Number Placeholder 3">
            <a:extLst>
              <a:ext uri="{FF2B5EF4-FFF2-40B4-BE49-F238E27FC236}">
                <a16:creationId xmlns:a16="http://schemas.microsoft.com/office/drawing/2014/main" id="{3311C11B-948C-7E97-BBEE-C39CB063929A}"/>
              </a:ext>
            </a:extLst>
          </p:cNvPr>
          <p:cNvSpPr>
            <a:spLocks noGrp="1"/>
          </p:cNvSpPr>
          <p:nvPr>
            <p:ph type="sldNum" sz="quarter" idx="5"/>
          </p:nvPr>
        </p:nvSpPr>
        <p:spPr/>
        <p:txBody>
          <a:bodyPr/>
          <a:lstStyle/>
          <a:p>
            <a:fld id="{66E452FA-406D-0041-B07F-10C03B21466A}" type="slidenum">
              <a:rPr lang="en-GB" smtClean="0"/>
              <a:t>17</a:t>
            </a:fld>
            <a:endParaRPr lang="en-GB"/>
          </a:p>
        </p:txBody>
      </p:sp>
    </p:spTree>
    <p:extLst>
      <p:ext uri="{BB962C8B-B14F-4D97-AF65-F5344CB8AC3E}">
        <p14:creationId xmlns:p14="http://schemas.microsoft.com/office/powerpoint/2010/main" val="416445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708A7-042B-46D9-776F-8589DA8FDA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1BCA8A-DFD7-668F-26E0-33711684E4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2B3BFB-E124-F114-85C1-F84C62C7DFFA}"/>
              </a:ext>
            </a:extLst>
          </p:cNvPr>
          <p:cNvSpPr>
            <a:spLocks noGrp="1"/>
          </p:cNvSpPr>
          <p:nvPr>
            <p:ph type="body" idx="1"/>
          </p:nvPr>
        </p:nvSpPr>
        <p:spPr/>
        <p:txBody>
          <a:bodyPr/>
          <a:lstStyle/>
          <a:p>
            <a:pPr marL="0" indent="0">
              <a:buNone/>
            </a:pPr>
            <a:endParaRPr lang="en-GB"/>
          </a:p>
        </p:txBody>
      </p:sp>
      <p:sp>
        <p:nvSpPr>
          <p:cNvPr id="4" name="Slide Number Placeholder 3">
            <a:extLst>
              <a:ext uri="{FF2B5EF4-FFF2-40B4-BE49-F238E27FC236}">
                <a16:creationId xmlns:a16="http://schemas.microsoft.com/office/drawing/2014/main" id="{728F582D-D287-6DB9-293F-03B25DF429F1}"/>
              </a:ext>
            </a:extLst>
          </p:cNvPr>
          <p:cNvSpPr>
            <a:spLocks noGrp="1"/>
          </p:cNvSpPr>
          <p:nvPr>
            <p:ph type="sldNum" sz="quarter" idx="5"/>
          </p:nvPr>
        </p:nvSpPr>
        <p:spPr/>
        <p:txBody>
          <a:bodyPr/>
          <a:lstStyle/>
          <a:p>
            <a:fld id="{66E452FA-406D-0041-B07F-10C03B21466A}" type="slidenum">
              <a:rPr lang="en-GB" smtClean="0"/>
              <a:t>3</a:t>
            </a:fld>
            <a:endParaRPr lang="en-GB"/>
          </a:p>
        </p:txBody>
      </p:sp>
    </p:spTree>
    <p:extLst>
      <p:ext uri="{BB962C8B-B14F-4D97-AF65-F5344CB8AC3E}">
        <p14:creationId xmlns:p14="http://schemas.microsoft.com/office/powerpoint/2010/main" val="3479151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9D519-312A-2462-6BC5-7257EBFE95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287344-5E21-6895-ACED-45D4BC5926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9910C8-4D1D-D53C-A00E-8F8424F2C2F2}"/>
              </a:ext>
            </a:extLst>
          </p:cNvPr>
          <p:cNvSpPr>
            <a:spLocks noGrp="1"/>
          </p:cNvSpPr>
          <p:nvPr>
            <p:ph type="body" idx="1"/>
          </p:nvPr>
        </p:nvSpPr>
        <p:spPr/>
        <p:txBody>
          <a:bodyPr/>
          <a:lstStyle/>
          <a:p>
            <a:pPr marL="0" indent="0">
              <a:buNone/>
            </a:pPr>
            <a:r>
              <a:rPr lang="en-GB" dirty="0"/>
              <a:t>This module is intended to give a high-level overview of Article 6.</a:t>
            </a:r>
          </a:p>
          <a:p>
            <a:pPr marL="0" indent="0">
              <a:buNone/>
            </a:pPr>
            <a:endParaRPr lang="en-GB" dirty="0"/>
          </a:p>
          <a:p>
            <a:pPr marL="0" indent="0">
              <a:buNone/>
            </a:pPr>
            <a:r>
              <a:rPr lang="en-GB" dirty="0"/>
              <a:t>Article 6 is a very large topic, with an ever-growing amount of detailed, publicly available resources.</a:t>
            </a:r>
          </a:p>
          <a:p>
            <a:pPr marL="0" indent="0">
              <a:buNone/>
            </a:pPr>
            <a:endParaRPr lang="en-GB" dirty="0"/>
          </a:p>
          <a:p>
            <a:pPr marL="0" indent="0">
              <a:buNone/>
            </a:pPr>
            <a:r>
              <a:rPr lang="en-GB" dirty="0"/>
              <a:t>This Module is not intended to be comprehensive, rather to explain some of the most relevant concepts, and provide information on the current state of Article 6 implementation.</a:t>
            </a:r>
          </a:p>
          <a:p>
            <a:pPr marL="0" indent="0">
              <a:buNone/>
            </a:pPr>
            <a:endParaRPr lang="en-GB" dirty="0"/>
          </a:p>
          <a:p>
            <a:pPr marL="0" indent="0">
              <a:buNone/>
            </a:pPr>
            <a:r>
              <a:rPr lang="en-GB" dirty="0"/>
              <a:t>By the end of this module, you should have a better understanding of five main topics.</a:t>
            </a:r>
          </a:p>
          <a:p>
            <a:pPr marL="0" indent="0">
              <a:buNone/>
            </a:pPr>
            <a:endParaRPr lang="en-GB" dirty="0"/>
          </a:p>
          <a:p>
            <a:pPr marL="0" indent="0">
              <a:buNone/>
            </a:pPr>
            <a:r>
              <a:rPr lang="en-GB" dirty="0"/>
              <a:t>Firstly, what Article 6 is.</a:t>
            </a:r>
          </a:p>
          <a:p>
            <a:pPr marL="0" indent="0">
              <a:buNone/>
            </a:pPr>
            <a:endParaRPr lang="en-GB" dirty="0"/>
          </a:p>
          <a:p>
            <a:pPr marL="0" indent="0">
              <a:buNone/>
            </a:pPr>
            <a:r>
              <a:rPr lang="en-GB" dirty="0"/>
              <a:t>Secondly, how Article 6 is being implemented across the world, and what this looks like in practice.</a:t>
            </a:r>
          </a:p>
          <a:p>
            <a:pPr marL="0" indent="0">
              <a:buNone/>
            </a:pPr>
            <a:endParaRPr lang="en-GB" dirty="0"/>
          </a:p>
          <a:p>
            <a:pPr marL="0" indent="0">
              <a:buNone/>
            </a:pPr>
            <a:r>
              <a:rPr lang="en-GB" dirty="0"/>
              <a:t>Thirdly, what participation in Article 6 looks like from the perspective of both a national government, as well as a private sector project developer.</a:t>
            </a:r>
          </a:p>
          <a:p>
            <a:pPr marL="0" indent="0">
              <a:buNone/>
            </a:pPr>
            <a:endParaRPr lang="en-GB" dirty="0"/>
          </a:p>
          <a:p>
            <a:pPr marL="0" indent="0">
              <a:buNone/>
            </a:pPr>
            <a:r>
              <a:rPr lang="en-GB" dirty="0"/>
              <a:t>Finally, we will take a look at the links between Article 6 and the voluntary carbon market - an issue which can cause confusion for those new to the topic.</a:t>
            </a:r>
          </a:p>
        </p:txBody>
      </p:sp>
      <p:sp>
        <p:nvSpPr>
          <p:cNvPr id="4" name="Slide Number Placeholder 3">
            <a:extLst>
              <a:ext uri="{FF2B5EF4-FFF2-40B4-BE49-F238E27FC236}">
                <a16:creationId xmlns:a16="http://schemas.microsoft.com/office/drawing/2014/main" id="{7151D6AD-F43A-1975-59B2-279118FCBB48}"/>
              </a:ext>
            </a:extLst>
          </p:cNvPr>
          <p:cNvSpPr>
            <a:spLocks noGrp="1"/>
          </p:cNvSpPr>
          <p:nvPr>
            <p:ph type="sldNum" sz="quarter" idx="5"/>
          </p:nvPr>
        </p:nvSpPr>
        <p:spPr/>
        <p:txBody>
          <a:bodyPr/>
          <a:lstStyle/>
          <a:p>
            <a:fld id="{66E452FA-406D-0041-B07F-10C03B21466A}" type="slidenum">
              <a:rPr lang="en-GB" smtClean="0"/>
              <a:t>4</a:t>
            </a:fld>
            <a:endParaRPr lang="en-GB"/>
          </a:p>
        </p:txBody>
      </p:sp>
    </p:spTree>
    <p:extLst>
      <p:ext uri="{BB962C8B-B14F-4D97-AF65-F5344CB8AC3E}">
        <p14:creationId xmlns:p14="http://schemas.microsoft.com/office/powerpoint/2010/main" val="2981836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Let's start at the beginning. What is Article 6?</a:t>
            </a:r>
          </a:p>
          <a:p>
            <a:endParaRPr lang="en-GB" dirty="0"/>
          </a:p>
          <a:p>
            <a:r>
              <a:rPr lang="en-GB" dirty="0"/>
              <a:t>Article 6 is the sixth article of the Paris Climate Agreement – agreed by all countries in Paris 2015.</a:t>
            </a:r>
          </a:p>
          <a:p>
            <a:endParaRPr lang="en-GB" dirty="0"/>
          </a:p>
          <a:p>
            <a:r>
              <a:rPr lang="en-GB" dirty="0"/>
              <a:t>The Paris Agreement established a new international climate regime to limit global temperature increases in the period after 2020.</a:t>
            </a:r>
          </a:p>
          <a:p>
            <a:endParaRPr lang="en-GB" dirty="0"/>
          </a:p>
          <a:p>
            <a:r>
              <a:rPr lang="en-GB" dirty="0"/>
              <a:t>Under the Paris Agreement, all countries agreed to adopt national targets to limit emissions, and to report on these efforts every two years.</a:t>
            </a:r>
          </a:p>
          <a:p>
            <a:endParaRPr lang="en-GB" dirty="0"/>
          </a:p>
          <a:p>
            <a:r>
              <a:rPr lang="en-GB" dirty="0"/>
              <a:t>Article 6 - and the rules adopted under it – governs how carbon credits can be generated and traded internationally.</a:t>
            </a:r>
          </a:p>
          <a:p>
            <a:endParaRPr lang="en-GB" dirty="0"/>
          </a:p>
          <a:p>
            <a:r>
              <a:rPr lang="en-GB" dirty="0"/>
              <a:t>These carbon credits can then be used towards meeting countries’ targets under the Paris Agreement.</a:t>
            </a:r>
          </a:p>
          <a:p>
            <a:endParaRPr lang="en-GB" dirty="0"/>
          </a:p>
          <a:p>
            <a:r>
              <a:rPr lang="en-GB" dirty="0"/>
              <a:t>There are three parts to Article 6 – Article 6.2, Article 6.4, and Article 6.8.</a:t>
            </a:r>
          </a:p>
          <a:p>
            <a:endParaRPr lang="en-GB" dirty="0"/>
          </a:p>
          <a:p>
            <a:r>
              <a:rPr lang="en-GB" dirty="0"/>
              <a:t>In this presentation we will focus only on Article 6.2 and Article 6.4, which are relevant to carbon markets.</a:t>
            </a:r>
          </a:p>
          <a:p>
            <a:endParaRPr lang="en-GB" dirty="0"/>
          </a:p>
          <a:p>
            <a:r>
              <a:rPr lang="en-GB" dirty="0"/>
              <a:t>Article 6.8 relates to non-market-based forms of cooperation. This excludes traditional carbon market activity, but may include payment-for-results programmes.</a:t>
            </a:r>
          </a:p>
          <a:p>
            <a:endParaRPr lang="en-GB" dirty="0"/>
          </a:p>
          <a:p>
            <a:endParaRPr lang="en-GB" dirty="0"/>
          </a:p>
        </p:txBody>
      </p:sp>
      <p:sp>
        <p:nvSpPr>
          <p:cNvPr id="4" name="Slide Number Placeholder 3"/>
          <p:cNvSpPr>
            <a:spLocks noGrp="1"/>
          </p:cNvSpPr>
          <p:nvPr>
            <p:ph type="sldNum" sz="quarter" idx="5"/>
          </p:nvPr>
        </p:nvSpPr>
        <p:spPr/>
        <p:txBody>
          <a:bodyPr/>
          <a:lstStyle/>
          <a:p>
            <a:fld id="{66E452FA-406D-0041-B07F-10C03B21466A}" type="slidenum">
              <a:rPr lang="en-GB" smtClean="0"/>
              <a:t>5</a:t>
            </a:fld>
            <a:endParaRPr lang="en-GB"/>
          </a:p>
        </p:txBody>
      </p:sp>
    </p:spTree>
    <p:extLst>
      <p:ext uri="{BB962C8B-B14F-4D97-AF65-F5344CB8AC3E}">
        <p14:creationId xmlns:p14="http://schemas.microsoft.com/office/powerpoint/2010/main" val="2075737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now have a short video, produced by the Global Green Growth Institute, which introduces the core concepts behind Article 6 of the Paris Agreement.</a:t>
            </a:r>
          </a:p>
          <a:p>
            <a:endParaRPr lang="en-GB" dirty="0"/>
          </a:p>
          <a:p>
            <a:r>
              <a:rPr lang="en-GB" dirty="0"/>
              <a:t>[The video lasts for 4 minutes]</a:t>
            </a:r>
          </a:p>
        </p:txBody>
      </p:sp>
      <p:sp>
        <p:nvSpPr>
          <p:cNvPr id="4" name="Slide Number Placeholder 3"/>
          <p:cNvSpPr>
            <a:spLocks noGrp="1"/>
          </p:cNvSpPr>
          <p:nvPr>
            <p:ph type="sldNum" sz="quarter" idx="5"/>
          </p:nvPr>
        </p:nvSpPr>
        <p:spPr/>
        <p:txBody>
          <a:bodyPr/>
          <a:lstStyle/>
          <a:p>
            <a:fld id="{66E452FA-406D-0041-B07F-10C03B21466A}" type="slidenum">
              <a:rPr lang="en-GB" smtClean="0"/>
              <a:t>6</a:t>
            </a:fld>
            <a:endParaRPr lang="en-GB"/>
          </a:p>
        </p:txBody>
      </p:sp>
    </p:spTree>
    <p:extLst>
      <p:ext uri="{BB962C8B-B14F-4D97-AF65-F5344CB8AC3E}">
        <p14:creationId xmlns:p14="http://schemas.microsoft.com/office/powerpoint/2010/main" val="4244159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Let's start with Article 6.2.</a:t>
            </a:r>
          </a:p>
          <a:p>
            <a:endParaRPr lang="en-GB" dirty="0"/>
          </a:p>
          <a:p>
            <a:r>
              <a:rPr lang="en-GB" dirty="0"/>
              <a:t>What is it, and what does it do?</a:t>
            </a:r>
          </a:p>
          <a:p>
            <a:endParaRPr lang="en-GB" dirty="0"/>
          </a:p>
          <a:p>
            <a:r>
              <a:rPr lang="en-GB" dirty="0"/>
              <a:t>The easiest way to understand Article 6.2 is to understand what the various pieces of guidance adopted under it establish. </a:t>
            </a:r>
          </a:p>
          <a:p>
            <a:endParaRPr lang="en-GB" dirty="0"/>
          </a:p>
          <a:p>
            <a:r>
              <a:rPr lang="en-GB" dirty="0"/>
              <a:t>At the moment, there around around 40 pages of guidance aimed at countries, but this grows annual with each UNFCCC negotiation meeting.</a:t>
            </a:r>
          </a:p>
          <a:p>
            <a:endParaRPr lang="en-GB" dirty="0"/>
          </a:p>
          <a:p>
            <a:r>
              <a:rPr lang="en-GB" dirty="0"/>
              <a:t>So, what does this Article 6.2 guidance do?</a:t>
            </a:r>
          </a:p>
          <a:p>
            <a:endParaRPr lang="en-GB" dirty="0"/>
          </a:p>
          <a:p>
            <a:r>
              <a:rPr lang="en-GB" dirty="0"/>
              <a:t>There are six main things.</a:t>
            </a:r>
          </a:p>
          <a:p>
            <a:endParaRPr lang="en-GB" dirty="0"/>
          </a:p>
          <a:p>
            <a:r>
              <a:rPr lang="en-GB" dirty="0"/>
              <a:t>First, it establishes a set of criteria that countries must meet to participate in trades under Article 6. These include things like having a national climate target and submitting a national GHG inventory report.</a:t>
            </a:r>
          </a:p>
          <a:p>
            <a:endParaRPr lang="en-GB" dirty="0"/>
          </a:p>
          <a:p>
            <a:r>
              <a:rPr lang="en-GB" dirty="0"/>
              <a:t>Second, it sets out the rules for how countries should account for the carbon they trade and use. This is essential to ensure that carbon is not double counted against the same targets twice.</a:t>
            </a:r>
          </a:p>
          <a:p>
            <a:endParaRPr lang="en-GB" dirty="0"/>
          </a:p>
          <a:p>
            <a:r>
              <a:rPr lang="en-GB" dirty="0"/>
              <a:t>Third, it explains how countries should track the carbon they are trading and using.</a:t>
            </a:r>
          </a:p>
          <a:p>
            <a:endParaRPr lang="en-GB" dirty="0"/>
          </a:p>
          <a:p>
            <a:r>
              <a:rPr lang="en-GB" dirty="0"/>
              <a:t>Fourth, it sets out how countries should report on the trading and use of carbon, when this should be done, and in what formats.</a:t>
            </a:r>
          </a:p>
          <a:p>
            <a:endParaRPr lang="en-GB" dirty="0"/>
          </a:p>
          <a:p>
            <a:r>
              <a:rPr lang="en-GB" dirty="0"/>
              <a:t>Fifth, it establishes how this information that countries report should be reviewed.</a:t>
            </a:r>
          </a:p>
          <a:p>
            <a:endParaRPr lang="en-GB" dirty="0"/>
          </a:p>
          <a:p>
            <a:r>
              <a:rPr lang="en-GB" dirty="0"/>
              <a:t>And finally, it outlines the options for IT infrastructure to support the tracking and reporting of information.</a:t>
            </a:r>
          </a:p>
          <a:p>
            <a:endParaRPr lang="en-GB" dirty="0"/>
          </a:p>
          <a:p>
            <a:r>
              <a:rPr lang="en-GB" dirty="0"/>
              <a:t>As we can see, the Article 6.2 guidance does several things. But the most important two are: it tells countries how to account for the trades; and how this activity should be tracked and reported.</a:t>
            </a:r>
          </a:p>
          <a:p>
            <a:endParaRPr lang="en-GB" dirty="0"/>
          </a:p>
          <a:p>
            <a:r>
              <a:rPr lang="en-GB" dirty="0"/>
              <a:t>Another common question is: how are the carbon credits traded under Article 6.2 actually generated?</a:t>
            </a:r>
          </a:p>
          <a:p>
            <a:endParaRPr lang="en-GB" dirty="0"/>
          </a:p>
          <a:p>
            <a:r>
              <a:rPr lang="en-GB" dirty="0"/>
              <a:t>Here there are three different options.</a:t>
            </a:r>
          </a:p>
          <a:p>
            <a:endParaRPr lang="en-GB" dirty="0"/>
          </a:p>
          <a:p>
            <a:r>
              <a:rPr lang="en-GB" dirty="0"/>
              <a:t>Firstly, the countries themselves can adopt their own standards to calculate the emission reductions and approve activities. These would be purely bilateral approaches.</a:t>
            </a:r>
          </a:p>
          <a:p>
            <a:endParaRPr lang="en-GB" dirty="0"/>
          </a:p>
          <a:p>
            <a:r>
              <a:rPr lang="en-GB" dirty="0"/>
              <a:t>Secondly, the carbon credits can be generated through an existing, independent carbon standard, such as Gold Standard, or the Verified Carbon Standard.</a:t>
            </a:r>
          </a:p>
          <a:p>
            <a:endParaRPr lang="en-GB" dirty="0"/>
          </a:p>
          <a:p>
            <a:r>
              <a:rPr lang="en-GB" dirty="0"/>
              <a:t>Finally, they can generate the credits through the new Article 6.4 mechanism.</a:t>
            </a:r>
          </a:p>
          <a:p>
            <a:endParaRPr lang="en-GB" dirty="0"/>
          </a:p>
          <a:p>
            <a:endParaRPr lang="en-GB" dirty="0"/>
          </a:p>
        </p:txBody>
      </p:sp>
      <p:sp>
        <p:nvSpPr>
          <p:cNvPr id="4" name="Slide Number Placeholder 3"/>
          <p:cNvSpPr>
            <a:spLocks noGrp="1"/>
          </p:cNvSpPr>
          <p:nvPr>
            <p:ph type="sldNum" sz="quarter" idx="5"/>
          </p:nvPr>
        </p:nvSpPr>
        <p:spPr/>
        <p:txBody>
          <a:bodyPr/>
          <a:lstStyle/>
          <a:p>
            <a:fld id="{66E452FA-406D-0041-B07F-10C03B21466A}" type="slidenum">
              <a:rPr lang="en-GB" smtClean="0"/>
              <a:t>7</a:t>
            </a:fld>
            <a:endParaRPr lang="en-GB"/>
          </a:p>
        </p:txBody>
      </p:sp>
    </p:spTree>
    <p:extLst>
      <p:ext uri="{BB962C8B-B14F-4D97-AF65-F5344CB8AC3E}">
        <p14:creationId xmlns:p14="http://schemas.microsoft.com/office/powerpoint/2010/main" val="1760274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9D19B-0ECE-3683-999C-9E30686E4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BBFCF4-8082-003D-898F-AA9FA70503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368DDF-7E48-9190-5BA2-083BD7E8ED71}"/>
              </a:ext>
            </a:extLst>
          </p:cNvPr>
          <p:cNvSpPr>
            <a:spLocks noGrp="1"/>
          </p:cNvSpPr>
          <p:nvPr>
            <p:ph type="body" idx="1"/>
          </p:nvPr>
        </p:nvSpPr>
        <p:spPr/>
        <p:txBody>
          <a:bodyPr/>
          <a:lstStyle/>
          <a:p>
            <a:r>
              <a:rPr lang="en-GB" dirty="0"/>
              <a:t>The second question is then: what is Article 6.4?</a:t>
            </a:r>
          </a:p>
          <a:p>
            <a:endParaRPr lang="en-GB" dirty="0"/>
          </a:p>
          <a:p>
            <a:r>
              <a:rPr lang="en-GB" dirty="0"/>
              <a:t>Whereas Article 6.2 is a set of rules to govern carbon markets under the Paris Agreement, Article 6.4 is a new institution established under the UN.</a:t>
            </a:r>
          </a:p>
          <a:p>
            <a:endParaRPr lang="en-GB" dirty="0"/>
          </a:p>
          <a:p>
            <a:r>
              <a:rPr lang="en-GB" dirty="0"/>
              <a:t>It it a new crediting mechanism, which will replace the UNFCCC’s Clean Development Mechanism.</a:t>
            </a:r>
          </a:p>
          <a:p>
            <a:endParaRPr lang="en-GB" dirty="0"/>
          </a:p>
          <a:p>
            <a:r>
              <a:rPr lang="en-GB" dirty="0"/>
              <a:t>That means project developers will be able to register activities through the Article 6.4 mechanism, and generate Article 6.4 carbon credits.</a:t>
            </a:r>
          </a:p>
          <a:p>
            <a:endParaRPr lang="en-GB" dirty="0"/>
          </a:p>
          <a:p>
            <a:r>
              <a:rPr lang="en-GB" dirty="0"/>
              <a:t>Article 6.4 is therefore similar to existing standards, such as the Gold Standard of the Verified Carbon Standard, which also issue carbon credits.</a:t>
            </a:r>
          </a:p>
          <a:p>
            <a:endParaRPr lang="en-GB" dirty="0"/>
          </a:p>
          <a:p>
            <a:r>
              <a:rPr lang="en-GB" dirty="0"/>
              <a:t>Since being initially agreed in 2021, countries have continued to work on the rules to make Article 6. fully operational.</a:t>
            </a:r>
          </a:p>
          <a:p>
            <a:endParaRPr lang="en-GB" dirty="0"/>
          </a:p>
          <a:p>
            <a:r>
              <a:rPr lang="en-GB" dirty="0"/>
              <a:t>These negotiations have taken longer than expected – however, the new mechanism should start operation from 2025.</a:t>
            </a:r>
          </a:p>
        </p:txBody>
      </p:sp>
      <p:sp>
        <p:nvSpPr>
          <p:cNvPr id="4" name="Slide Number Placeholder 3">
            <a:extLst>
              <a:ext uri="{FF2B5EF4-FFF2-40B4-BE49-F238E27FC236}">
                <a16:creationId xmlns:a16="http://schemas.microsoft.com/office/drawing/2014/main" id="{2958B57C-D162-3A32-1A08-F6EB7EDC1571}"/>
              </a:ext>
            </a:extLst>
          </p:cNvPr>
          <p:cNvSpPr>
            <a:spLocks noGrp="1"/>
          </p:cNvSpPr>
          <p:nvPr>
            <p:ph type="sldNum" sz="quarter" idx="5"/>
          </p:nvPr>
        </p:nvSpPr>
        <p:spPr/>
        <p:txBody>
          <a:bodyPr/>
          <a:lstStyle/>
          <a:p>
            <a:fld id="{66E452FA-406D-0041-B07F-10C03B21466A}" type="slidenum">
              <a:rPr lang="en-GB" smtClean="0"/>
              <a:t>8</a:t>
            </a:fld>
            <a:endParaRPr lang="en-GB"/>
          </a:p>
        </p:txBody>
      </p:sp>
    </p:spTree>
    <p:extLst>
      <p:ext uri="{BB962C8B-B14F-4D97-AF65-F5344CB8AC3E}">
        <p14:creationId xmlns:p14="http://schemas.microsoft.com/office/powerpoint/2010/main" val="2811021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can Article 6 credits – generated under Article 6.2 or through Article 6.4 – be used for?</a:t>
            </a:r>
          </a:p>
          <a:p>
            <a:endParaRPr lang="en-GB" dirty="0"/>
          </a:p>
          <a:p>
            <a:r>
              <a:rPr lang="en-GB" dirty="0"/>
              <a:t>On screen we can see a simple graphic showing us the three different end uses for Article 6 credits.</a:t>
            </a:r>
          </a:p>
          <a:p>
            <a:endParaRPr lang="en-GB" dirty="0"/>
          </a:p>
          <a:p>
            <a:r>
              <a:rPr lang="en-GB" dirty="0"/>
              <a:t>First, they can be used to show compliance with a country’s climate commitment under the Paris Agreement, referred to as Nationally Determined Contributions, or NDCs.</a:t>
            </a:r>
          </a:p>
          <a:p>
            <a:endParaRPr lang="en-GB" dirty="0"/>
          </a:p>
          <a:p>
            <a:r>
              <a:rPr lang="en-GB" dirty="0"/>
              <a:t>Second, they can be used to meet other obligations under other international schemes. Principally this means CORSIA – the mandatory offsetting scheme for emissions from international aviation.</a:t>
            </a:r>
          </a:p>
          <a:p>
            <a:endParaRPr lang="en-GB" dirty="0"/>
          </a:p>
          <a:p>
            <a:r>
              <a:rPr lang="en-GB" dirty="0"/>
              <a:t>Finally, they can be used on the voluntary carbon market. Here, the buyer would request the credits to be accounted for by the host country, even through they are being used for voluntary – and not compliance – purposes.</a:t>
            </a:r>
          </a:p>
          <a:p>
            <a:endParaRPr lang="en-GB" dirty="0"/>
          </a:p>
          <a:p>
            <a:r>
              <a:rPr lang="en-GB" dirty="0"/>
              <a:t>Source: https://</a:t>
            </a:r>
            <a:r>
              <a:rPr lang="en-GB" dirty="0" err="1"/>
              <a:t>www.goldstandard.org</a:t>
            </a:r>
            <a:r>
              <a:rPr lang="en-GB" dirty="0"/>
              <a:t>/news/the-mitigation-contribution-under-article-6-key-understandings</a:t>
            </a:r>
          </a:p>
        </p:txBody>
      </p:sp>
      <p:sp>
        <p:nvSpPr>
          <p:cNvPr id="4" name="Slide Number Placeholder 3"/>
          <p:cNvSpPr>
            <a:spLocks noGrp="1"/>
          </p:cNvSpPr>
          <p:nvPr>
            <p:ph type="sldNum" sz="quarter" idx="5"/>
          </p:nvPr>
        </p:nvSpPr>
        <p:spPr/>
        <p:txBody>
          <a:bodyPr/>
          <a:lstStyle/>
          <a:p>
            <a:fld id="{66E452FA-406D-0041-B07F-10C03B21466A}" type="slidenum">
              <a:rPr lang="en-GB" smtClean="0"/>
              <a:t>9</a:t>
            </a:fld>
            <a:endParaRPr lang="en-GB"/>
          </a:p>
        </p:txBody>
      </p:sp>
    </p:spTree>
    <p:extLst>
      <p:ext uri="{BB962C8B-B14F-4D97-AF65-F5344CB8AC3E}">
        <p14:creationId xmlns:p14="http://schemas.microsoft.com/office/powerpoint/2010/main" val="2027884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let’s pause for a quick audience question. Can someone explain the difference between Article 6.2 and Article 6.4?</a:t>
            </a:r>
          </a:p>
          <a:p>
            <a:endParaRPr lang="en-GB" dirty="0"/>
          </a:p>
          <a:p>
            <a:r>
              <a:rPr lang="en-GB" dirty="0"/>
              <a:t>Answer: </a:t>
            </a:r>
          </a:p>
          <a:p>
            <a:endParaRPr lang="en-GB" dirty="0"/>
          </a:p>
          <a:p>
            <a:r>
              <a:rPr lang="en-GB" dirty="0"/>
              <a:t>Article 6.4 is a mechanism through which carbon credits can be generated. It is one among a number of options (e.g., Gold Standard, the Verified Carbon Standard etc.)</a:t>
            </a:r>
          </a:p>
          <a:p>
            <a:endParaRPr lang="en-GB" dirty="0"/>
          </a:p>
          <a:p>
            <a:r>
              <a:rPr lang="en-GB" dirty="0"/>
              <a:t>And Article 6.2 establishes the rules how countries must account and report, if these carbon credits are traded and used internationally to meet climate targets.</a:t>
            </a:r>
          </a:p>
        </p:txBody>
      </p:sp>
      <p:sp>
        <p:nvSpPr>
          <p:cNvPr id="4" name="Slide Number Placeholder 3"/>
          <p:cNvSpPr>
            <a:spLocks noGrp="1"/>
          </p:cNvSpPr>
          <p:nvPr>
            <p:ph type="sldNum" sz="quarter" idx="5"/>
          </p:nvPr>
        </p:nvSpPr>
        <p:spPr/>
        <p:txBody>
          <a:bodyPr/>
          <a:lstStyle/>
          <a:p>
            <a:fld id="{66E452FA-406D-0041-B07F-10C03B21466A}" type="slidenum">
              <a:rPr lang="en-GB" smtClean="0"/>
              <a:t>10</a:t>
            </a:fld>
            <a:endParaRPr lang="en-GB"/>
          </a:p>
        </p:txBody>
      </p:sp>
    </p:spTree>
    <p:extLst>
      <p:ext uri="{BB962C8B-B14F-4D97-AF65-F5344CB8AC3E}">
        <p14:creationId xmlns:p14="http://schemas.microsoft.com/office/powerpoint/2010/main" val="2976861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GB"/>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4B0EC9C6-0FE8-6E41-915C-7998A5B0BF20}" type="datetimeFigureOut">
              <a:rPr lang="en-GB" smtClean="0"/>
              <a:t>28/11/2024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221227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4B0EC9C6-0FE8-6E41-915C-7998A5B0BF20}" type="datetimeFigureOut">
              <a:rPr lang="en-GB" smtClean="0"/>
              <a:t>28/11/2024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664885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4B0EC9C6-0FE8-6E41-915C-7998A5B0BF20}" type="datetimeFigureOut">
              <a:rPr lang="en-GB" smtClean="0"/>
              <a:t>28/11/2024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768225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B0EC9C6-0FE8-6E41-915C-7998A5B0BF20}" type="datetimeFigureOut">
              <a:rPr lang="en-GB" smtClean="0"/>
              <a:t>28/11/2024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576316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2">
                    <a:lumMod val="75000"/>
                  </a:schemeClr>
                </a:solidFill>
              </a:defRPr>
            </a:lvl1pPr>
          </a:lstStyle>
          <a:p>
            <a:r>
              <a:rPr lang="en-GB"/>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B0EC9C6-0FE8-6E41-915C-7998A5B0BF20}" type="datetimeFigureOut">
              <a:rPr lang="en-GB" smtClean="0"/>
              <a:t>28/11/2024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4243444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8" name="Date Placeholder 7"/>
          <p:cNvSpPr>
            <a:spLocks noGrp="1"/>
          </p:cNvSpPr>
          <p:nvPr>
            <p:ph type="dt" sz="half" idx="10"/>
          </p:nvPr>
        </p:nvSpPr>
        <p:spPr/>
        <p:txBody>
          <a:bodyPr/>
          <a:lstStyle/>
          <a:p>
            <a:fld id="{4B0EC9C6-0FE8-6E41-915C-7998A5B0BF20}" type="datetimeFigureOut">
              <a:rPr lang="en-GB" smtClean="0"/>
              <a:t>28/11/2024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743319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GB"/>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 name="Date Placeholder 1"/>
          <p:cNvSpPr>
            <a:spLocks noGrp="1"/>
          </p:cNvSpPr>
          <p:nvPr>
            <p:ph type="dt" sz="half" idx="10"/>
          </p:nvPr>
        </p:nvSpPr>
        <p:spPr/>
        <p:txBody>
          <a:bodyPr/>
          <a:lstStyle/>
          <a:p>
            <a:fld id="{4B0EC9C6-0FE8-6E41-915C-7998A5B0BF20}" type="datetimeFigureOut">
              <a:rPr lang="en-GB" smtClean="0"/>
              <a:t>28/11/2024</a:t>
            </a:fld>
            <a:endParaRPr lang="en-GB"/>
          </a:p>
        </p:txBody>
      </p:sp>
      <p:sp>
        <p:nvSpPr>
          <p:cNvPr id="11" name="Footer Placeholder 10"/>
          <p:cNvSpPr>
            <a:spLocks noGrp="1"/>
          </p:cNvSpPr>
          <p:nvPr>
            <p:ph type="ftr" sz="quarter" idx="11"/>
          </p:nvPr>
        </p:nvSpPr>
        <p:spPr/>
        <p:txBody>
          <a:bodyPr/>
          <a:lstStyle/>
          <a:p>
            <a:endParaRPr lang="en-GB"/>
          </a:p>
        </p:txBody>
      </p:sp>
      <p:sp>
        <p:nvSpPr>
          <p:cNvPr id="12" name="Slide Number Placeholder 11"/>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52575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a:t>Click to edit Master title style</a:t>
            </a:r>
            <a:endParaRPr lang="en-US" dirty="0"/>
          </a:p>
        </p:txBody>
      </p:sp>
      <p:sp>
        <p:nvSpPr>
          <p:cNvPr id="2" name="Date Placeholder 1"/>
          <p:cNvSpPr>
            <a:spLocks noGrp="1"/>
          </p:cNvSpPr>
          <p:nvPr>
            <p:ph type="dt" sz="half" idx="10"/>
          </p:nvPr>
        </p:nvSpPr>
        <p:spPr/>
        <p:txBody>
          <a:bodyPr/>
          <a:lstStyle/>
          <a:p>
            <a:fld id="{4B0EC9C6-0FE8-6E41-915C-7998A5B0BF20}" type="datetimeFigureOut">
              <a:rPr lang="en-GB" smtClean="0"/>
              <a:t>28/11/2024</a:t>
            </a:fld>
            <a:endParaRPr lang="en-GB"/>
          </a:p>
        </p:txBody>
      </p:sp>
      <p:sp>
        <p:nvSpPr>
          <p:cNvPr id="7" name="Footer Placeholder 6"/>
          <p:cNvSpPr>
            <a:spLocks noGrp="1"/>
          </p:cNvSpPr>
          <p:nvPr>
            <p:ph type="ftr" sz="quarter" idx="11"/>
          </p:nvPr>
        </p:nvSpPr>
        <p:spPr/>
        <p:txBody>
          <a:bodyPr/>
          <a:lstStyle/>
          <a:p>
            <a:endParaRPr lang="en-GB"/>
          </a:p>
        </p:txBody>
      </p:sp>
      <p:sp>
        <p:nvSpPr>
          <p:cNvPr id="8" name="Slide Number Placeholder 7"/>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833097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B0EC9C6-0FE8-6E41-915C-7998A5B0BF20}" type="datetimeFigureOut">
              <a:rPr lang="en-GB" smtClean="0"/>
              <a:t>28/11/2024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40807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GB"/>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28/11/2024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419735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GB"/>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28/11/2024</a:t>
            </a:fld>
            <a:endParaRPr lang="en-GB"/>
          </a:p>
        </p:txBody>
      </p:sp>
      <p:sp>
        <p:nvSpPr>
          <p:cNvPr id="9" name="Footer Placeholder 8"/>
          <p:cNvSpPr>
            <a:spLocks noGrp="1"/>
          </p:cNvSpPr>
          <p:nvPr>
            <p:ph type="ftr" sz="quarter" idx="11"/>
          </p:nvPr>
        </p:nvSpPr>
        <p:spPr>
          <a:xfrm>
            <a:off x="3499101" y="6356350"/>
            <a:ext cx="5911517" cy="365125"/>
          </a:xfrm>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751643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4B0EC9C6-0FE8-6E41-915C-7998A5B0BF20}" type="datetimeFigureOut">
              <a:rPr lang="en-GB" smtClean="0"/>
              <a:t>28/11/2024</a:t>
            </a:fld>
            <a:endParaRPr lang="en-GB"/>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GB"/>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811FD5CC-1F18-994F-A7A8-495E1072B0B2}" type="slidenum">
              <a:rPr lang="en-GB" smtClean="0"/>
              <a:t>‹#›</a:t>
            </a:fld>
            <a:endParaRPr lang="en-GB"/>
          </a:p>
        </p:txBody>
      </p:sp>
    </p:spTree>
    <p:extLst>
      <p:ext uri="{BB962C8B-B14F-4D97-AF65-F5344CB8AC3E}">
        <p14:creationId xmlns:p14="http://schemas.microsoft.com/office/powerpoint/2010/main" val="410676328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sv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3.sv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s/_rels/slide1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ideo" Target="https://www.youtube.com/embed/5F3E4T6SBqM?feature=oembed" TargetMode="Externa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5C9D4-E2B9-71CD-E25A-4E732752F408}"/>
              </a:ext>
            </a:extLst>
          </p:cNvPr>
          <p:cNvSpPr>
            <a:spLocks noGrp="1"/>
          </p:cNvSpPr>
          <p:nvPr>
            <p:ph type="ctrTitle"/>
          </p:nvPr>
        </p:nvSpPr>
        <p:spPr/>
        <p:txBody>
          <a:bodyPr/>
          <a:lstStyle/>
          <a:p>
            <a:r>
              <a:rPr lang="en-GB" dirty="0"/>
              <a:t>Topic 1: Introduction to Carbon Markets</a:t>
            </a:r>
          </a:p>
        </p:txBody>
      </p:sp>
      <p:sp>
        <p:nvSpPr>
          <p:cNvPr id="3" name="Subtitle 2">
            <a:extLst>
              <a:ext uri="{FF2B5EF4-FFF2-40B4-BE49-F238E27FC236}">
                <a16:creationId xmlns:a16="http://schemas.microsoft.com/office/drawing/2014/main" id="{1C7E3B5A-F619-5C74-EA49-603BDB02BCF0}"/>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31694366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F851067-89A4-B0FC-BABF-4F4F8EC2E4C8}"/>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C162DF2A-64D1-4AA9-BA42-8A4063EAD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0" name="Rectangle 9">
            <a:extLst>
              <a:ext uri="{FF2B5EF4-FFF2-40B4-BE49-F238E27FC236}">
                <a16:creationId xmlns:a16="http://schemas.microsoft.com/office/drawing/2014/main" id="{5D7C1373-63AF-4A75-909E-990E05356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useBgFill="1">
        <p:nvSpPr>
          <p:cNvPr id="12" name="Rectangle 11">
            <a:extLst>
              <a:ext uri="{FF2B5EF4-FFF2-40B4-BE49-F238E27FC236}">
                <a16:creationId xmlns:a16="http://schemas.microsoft.com/office/drawing/2014/main" id="{57F231E5-F402-49E1-82B4-C762909ED2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a:extLst>
              <a:ext uri="{FF2B5EF4-FFF2-40B4-BE49-F238E27FC236}">
                <a16:creationId xmlns:a16="http://schemas.microsoft.com/office/drawing/2014/main" id="{6F0BA12B-74D1-4DB1-9A3F-C9BA27B815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762000"/>
            <a:ext cx="4208489" cy="5334001"/>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6" name="Freeform: Shape 15">
            <a:extLst>
              <a:ext uri="{FF2B5EF4-FFF2-40B4-BE49-F238E27FC236}">
                <a16:creationId xmlns:a16="http://schemas.microsoft.com/office/drawing/2014/main" id="{515FCC40-AA93-4D3B-90D0-69BC824EAD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1190517" y="1056875"/>
            <a:ext cx="1001483" cy="4744251"/>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F79AA61F-E643-BA33-E31C-AE8A9D428D0B}"/>
              </a:ext>
            </a:extLst>
          </p:cNvPr>
          <p:cNvSpPr>
            <a:spLocks noGrp="1"/>
          </p:cNvSpPr>
          <p:nvPr>
            <p:ph type="title"/>
          </p:nvPr>
        </p:nvSpPr>
        <p:spPr>
          <a:xfrm>
            <a:off x="4084398" y="1298448"/>
            <a:ext cx="7315200" cy="3255264"/>
          </a:xfrm>
        </p:spPr>
        <p:txBody>
          <a:bodyPr vert="horz" lIns="91440" tIns="45720" rIns="91440" bIns="45720" rtlCol="0" anchor="b">
            <a:normAutofit/>
          </a:bodyPr>
          <a:lstStyle/>
          <a:p>
            <a:r>
              <a:rPr lang="en-US" sz="5900" spc="-100" dirty="0">
                <a:solidFill>
                  <a:schemeClr val="tx2"/>
                </a:solidFill>
              </a:rPr>
              <a:t>Audience Question</a:t>
            </a:r>
          </a:p>
        </p:txBody>
      </p:sp>
      <p:sp>
        <p:nvSpPr>
          <p:cNvPr id="3" name="Content Placeholder 2">
            <a:extLst>
              <a:ext uri="{FF2B5EF4-FFF2-40B4-BE49-F238E27FC236}">
                <a16:creationId xmlns:a16="http://schemas.microsoft.com/office/drawing/2014/main" id="{91ABE6FA-0C3E-90E9-9F2C-81516492B1D9}"/>
              </a:ext>
            </a:extLst>
          </p:cNvPr>
          <p:cNvSpPr>
            <a:spLocks noGrp="1"/>
          </p:cNvSpPr>
          <p:nvPr>
            <p:ph idx="1"/>
          </p:nvPr>
        </p:nvSpPr>
        <p:spPr>
          <a:xfrm>
            <a:off x="4084397" y="4670246"/>
            <a:ext cx="6714232" cy="914400"/>
          </a:xfrm>
        </p:spPr>
        <p:txBody>
          <a:bodyPr vert="horz" lIns="91440" tIns="45720" rIns="91440" bIns="45720" rtlCol="0" anchor="t">
            <a:normAutofit/>
          </a:bodyPr>
          <a:lstStyle/>
          <a:p>
            <a:pPr marL="0" indent="0">
              <a:buNone/>
            </a:pPr>
            <a:r>
              <a:rPr lang="en-US" sz="2200" dirty="0">
                <a:solidFill>
                  <a:schemeClr val="accent1"/>
                </a:solidFill>
              </a:rPr>
              <a:t>What is the difference between Article 6.2 and Article 6.4?</a:t>
            </a:r>
          </a:p>
        </p:txBody>
      </p:sp>
    </p:spTree>
    <p:extLst>
      <p:ext uri="{BB962C8B-B14F-4D97-AF65-F5344CB8AC3E}">
        <p14:creationId xmlns:p14="http://schemas.microsoft.com/office/powerpoint/2010/main" val="1605725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110998-37AE-7C4A-1209-6395946E6A4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BF7A23-504F-6147-FF02-A4E3CB13ADF2}"/>
              </a:ext>
            </a:extLst>
          </p:cNvPr>
          <p:cNvSpPr>
            <a:spLocks noGrp="1"/>
          </p:cNvSpPr>
          <p:nvPr>
            <p:ph type="title"/>
          </p:nvPr>
        </p:nvSpPr>
        <p:spPr/>
        <p:txBody>
          <a:bodyPr/>
          <a:lstStyle/>
          <a:p>
            <a:r>
              <a:rPr lang="en-GB" dirty="0"/>
              <a:t>Article 6 around the world</a:t>
            </a:r>
          </a:p>
        </p:txBody>
      </p:sp>
      <p:pic>
        <p:nvPicPr>
          <p:cNvPr id="4" name="Picture 3">
            <a:extLst>
              <a:ext uri="{FF2B5EF4-FFF2-40B4-BE49-F238E27FC236}">
                <a16:creationId xmlns:a16="http://schemas.microsoft.com/office/drawing/2014/main" id="{048ABD01-0A29-0297-965F-08F21831F15F}"/>
              </a:ext>
            </a:extLst>
          </p:cNvPr>
          <p:cNvPicPr>
            <a:picLocks noChangeAspect="1"/>
          </p:cNvPicPr>
          <p:nvPr/>
        </p:nvPicPr>
        <p:blipFill>
          <a:blip r:embed="rId3"/>
          <a:stretch>
            <a:fillRect/>
          </a:stretch>
        </p:blipFill>
        <p:spPr>
          <a:xfrm>
            <a:off x="3715000" y="1123837"/>
            <a:ext cx="7772400" cy="4259873"/>
          </a:xfrm>
          <a:prstGeom prst="rect">
            <a:avLst/>
          </a:prstGeom>
        </p:spPr>
      </p:pic>
      <p:sp>
        <p:nvSpPr>
          <p:cNvPr id="5" name="TextBox 4">
            <a:extLst>
              <a:ext uri="{FF2B5EF4-FFF2-40B4-BE49-F238E27FC236}">
                <a16:creationId xmlns:a16="http://schemas.microsoft.com/office/drawing/2014/main" id="{96CA7FCC-948B-4064-DE6C-A891DE436538}"/>
              </a:ext>
            </a:extLst>
          </p:cNvPr>
          <p:cNvSpPr txBox="1"/>
          <p:nvPr/>
        </p:nvSpPr>
        <p:spPr>
          <a:xfrm>
            <a:off x="3556308" y="5734163"/>
            <a:ext cx="7273616" cy="307777"/>
          </a:xfrm>
          <a:prstGeom prst="rect">
            <a:avLst/>
          </a:prstGeom>
          <a:noFill/>
        </p:spPr>
        <p:txBody>
          <a:bodyPr wrap="square" rtlCol="0">
            <a:spAutoFit/>
          </a:bodyPr>
          <a:lstStyle/>
          <a:p>
            <a:r>
              <a:rPr lang="en-GB" sz="1400" b="1" i="1" dirty="0"/>
              <a:t>Source</a:t>
            </a:r>
            <a:r>
              <a:rPr lang="en-GB" sz="1400" i="1" dirty="0"/>
              <a:t>: IETA. Correct as of August 2024.</a:t>
            </a:r>
          </a:p>
        </p:txBody>
      </p:sp>
    </p:spTree>
    <p:extLst>
      <p:ext uri="{BB962C8B-B14F-4D97-AF65-F5344CB8AC3E}">
        <p14:creationId xmlns:p14="http://schemas.microsoft.com/office/powerpoint/2010/main" val="26351294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49427-1D1C-94A6-73EA-78A9085309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1968B8-3B31-4687-ABE4-5DAC97F9CF45}"/>
              </a:ext>
            </a:extLst>
          </p:cNvPr>
          <p:cNvSpPr>
            <a:spLocks noGrp="1"/>
          </p:cNvSpPr>
          <p:nvPr>
            <p:ph type="title"/>
          </p:nvPr>
        </p:nvSpPr>
        <p:spPr/>
        <p:txBody>
          <a:bodyPr/>
          <a:lstStyle/>
          <a:p>
            <a:r>
              <a:rPr lang="en-GB" dirty="0"/>
              <a:t>Article 6 around the world</a:t>
            </a:r>
          </a:p>
        </p:txBody>
      </p:sp>
      <p:sp>
        <p:nvSpPr>
          <p:cNvPr id="5" name="TextBox 4">
            <a:extLst>
              <a:ext uri="{FF2B5EF4-FFF2-40B4-BE49-F238E27FC236}">
                <a16:creationId xmlns:a16="http://schemas.microsoft.com/office/drawing/2014/main" id="{AA5168CB-10F4-3870-09FA-6F1985D3406A}"/>
              </a:ext>
            </a:extLst>
          </p:cNvPr>
          <p:cNvSpPr txBox="1"/>
          <p:nvPr/>
        </p:nvSpPr>
        <p:spPr>
          <a:xfrm>
            <a:off x="3761330" y="6041037"/>
            <a:ext cx="7273616" cy="307777"/>
          </a:xfrm>
          <a:prstGeom prst="rect">
            <a:avLst/>
          </a:prstGeom>
          <a:noFill/>
        </p:spPr>
        <p:txBody>
          <a:bodyPr wrap="square" rtlCol="0">
            <a:spAutoFit/>
          </a:bodyPr>
          <a:lstStyle/>
          <a:p>
            <a:r>
              <a:rPr lang="en-GB" sz="1400" b="1" i="1" dirty="0"/>
              <a:t>Source</a:t>
            </a:r>
            <a:r>
              <a:rPr lang="en-GB" sz="1400" i="1" dirty="0"/>
              <a:t>: IETA. Correct as of August 2024.</a:t>
            </a:r>
          </a:p>
        </p:txBody>
      </p:sp>
      <p:pic>
        <p:nvPicPr>
          <p:cNvPr id="3" name="Picture 2">
            <a:extLst>
              <a:ext uri="{FF2B5EF4-FFF2-40B4-BE49-F238E27FC236}">
                <a16:creationId xmlns:a16="http://schemas.microsoft.com/office/drawing/2014/main" id="{20B3712B-7974-6633-D67E-F4B0A1F9B718}"/>
              </a:ext>
            </a:extLst>
          </p:cNvPr>
          <p:cNvPicPr>
            <a:picLocks noChangeAspect="1"/>
          </p:cNvPicPr>
          <p:nvPr/>
        </p:nvPicPr>
        <p:blipFill>
          <a:blip r:embed="rId3"/>
          <a:stretch>
            <a:fillRect/>
          </a:stretch>
        </p:blipFill>
        <p:spPr>
          <a:xfrm>
            <a:off x="3761330" y="509186"/>
            <a:ext cx="6923534" cy="5509872"/>
          </a:xfrm>
          <a:prstGeom prst="rect">
            <a:avLst/>
          </a:prstGeom>
        </p:spPr>
      </p:pic>
      <p:sp>
        <p:nvSpPr>
          <p:cNvPr id="4" name="Rectangle 3">
            <a:extLst>
              <a:ext uri="{FF2B5EF4-FFF2-40B4-BE49-F238E27FC236}">
                <a16:creationId xmlns:a16="http://schemas.microsoft.com/office/drawing/2014/main" id="{BE9962AA-2908-F385-0A5A-F60B4EAB96FE}"/>
              </a:ext>
            </a:extLst>
          </p:cNvPr>
          <p:cNvSpPr/>
          <p:nvPr/>
        </p:nvSpPr>
        <p:spPr>
          <a:xfrm>
            <a:off x="10815638" y="758561"/>
            <a:ext cx="1376361" cy="5347271"/>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18021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17CF6-1DB3-4929-2E33-35A7E91AE612}"/>
              </a:ext>
            </a:extLst>
          </p:cNvPr>
          <p:cNvSpPr>
            <a:spLocks noGrp="1"/>
          </p:cNvSpPr>
          <p:nvPr>
            <p:ph type="title"/>
          </p:nvPr>
        </p:nvSpPr>
        <p:spPr/>
        <p:txBody>
          <a:bodyPr/>
          <a:lstStyle/>
          <a:p>
            <a:r>
              <a:rPr lang="en-GB" dirty="0"/>
              <a:t>Article 6 in practice – Ghana</a:t>
            </a:r>
          </a:p>
        </p:txBody>
      </p:sp>
      <p:pic>
        <p:nvPicPr>
          <p:cNvPr id="6" name="Picture 5">
            <a:extLst>
              <a:ext uri="{FF2B5EF4-FFF2-40B4-BE49-F238E27FC236}">
                <a16:creationId xmlns:a16="http://schemas.microsoft.com/office/drawing/2014/main" id="{22595CE4-3C80-EF04-3C2E-4769F48B999E}"/>
              </a:ext>
            </a:extLst>
          </p:cNvPr>
          <p:cNvPicPr>
            <a:picLocks noChangeAspect="1"/>
          </p:cNvPicPr>
          <p:nvPr/>
        </p:nvPicPr>
        <p:blipFill>
          <a:blip r:embed="rId3"/>
          <a:stretch>
            <a:fillRect/>
          </a:stretch>
        </p:blipFill>
        <p:spPr>
          <a:xfrm>
            <a:off x="1400176" y="4193035"/>
            <a:ext cx="1800225" cy="1735417"/>
          </a:xfrm>
          <a:prstGeom prst="ellipse">
            <a:avLst/>
          </a:prstGeom>
        </p:spPr>
      </p:pic>
      <p:pic>
        <p:nvPicPr>
          <p:cNvPr id="9" name="Graphic 8" descr="Document with solid fill">
            <a:extLst>
              <a:ext uri="{FF2B5EF4-FFF2-40B4-BE49-F238E27FC236}">
                <a16:creationId xmlns:a16="http://schemas.microsoft.com/office/drawing/2014/main" id="{C66A21A2-F4A7-2A0C-5656-5FB00F469BC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15574" y="852129"/>
            <a:ext cx="914400" cy="914400"/>
          </a:xfrm>
          <a:prstGeom prst="rect">
            <a:avLst/>
          </a:prstGeom>
        </p:spPr>
      </p:pic>
      <p:pic>
        <p:nvPicPr>
          <p:cNvPr id="11" name="Graphic 10" descr="Handshake with solid fill">
            <a:extLst>
              <a:ext uri="{FF2B5EF4-FFF2-40B4-BE49-F238E27FC236}">
                <a16:creationId xmlns:a16="http://schemas.microsoft.com/office/drawing/2014/main" id="{FF9BDD7D-5DFA-B183-8D1D-C25C33BCEA8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15574" y="2238320"/>
            <a:ext cx="914400" cy="914400"/>
          </a:xfrm>
          <a:prstGeom prst="rect">
            <a:avLst/>
          </a:prstGeom>
        </p:spPr>
      </p:pic>
      <p:pic>
        <p:nvPicPr>
          <p:cNvPr id="13" name="Graphic 12" descr="Money with solid fill">
            <a:extLst>
              <a:ext uri="{FF2B5EF4-FFF2-40B4-BE49-F238E27FC236}">
                <a16:creationId xmlns:a16="http://schemas.microsoft.com/office/drawing/2014/main" id="{0B082121-8F01-D0D4-E305-39C259D76A8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15574" y="3624511"/>
            <a:ext cx="914400" cy="914400"/>
          </a:xfrm>
          <a:prstGeom prst="rect">
            <a:avLst/>
          </a:prstGeom>
        </p:spPr>
      </p:pic>
      <p:pic>
        <p:nvPicPr>
          <p:cNvPr id="15" name="Graphic 14" descr="Badge Tick with solid fill">
            <a:extLst>
              <a:ext uri="{FF2B5EF4-FFF2-40B4-BE49-F238E27FC236}">
                <a16:creationId xmlns:a16="http://schemas.microsoft.com/office/drawing/2014/main" id="{430AC708-CD73-6384-CFD3-3C9A951F47E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15574" y="4996112"/>
            <a:ext cx="914400" cy="914400"/>
          </a:xfrm>
          <a:prstGeom prst="rect">
            <a:avLst/>
          </a:prstGeom>
        </p:spPr>
      </p:pic>
      <p:sp>
        <p:nvSpPr>
          <p:cNvPr id="16" name="TextBox 15">
            <a:extLst>
              <a:ext uri="{FF2B5EF4-FFF2-40B4-BE49-F238E27FC236}">
                <a16:creationId xmlns:a16="http://schemas.microsoft.com/office/drawing/2014/main" id="{BC907C4C-FAAC-709D-308F-3491363E2ED4}"/>
              </a:ext>
            </a:extLst>
          </p:cNvPr>
          <p:cNvSpPr txBox="1"/>
          <p:nvPr/>
        </p:nvSpPr>
        <p:spPr>
          <a:xfrm>
            <a:off x="5229974" y="857789"/>
            <a:ext cx="5133474" cy="923330"/>
          </a:xfrm>
          <a:prstGeom prst="rect">
            <a:avLst/>
          </a:prstGeom>
          <a:noFill/>
        </p:spPr>
        <p:txBody>
          <a:bodyPr wrap="square" rtlCol="0">
            <a:spAutoFit/>
          </a:bodyPr>
          <a:lstStyle/>
          <a:p>
            <a:r>
              <a:rPr lang="en-GB" b="1" dirty="0"/>
              <a:t>National Article 6 Framework published (Jan 2023)</a:t>
            </a:r>
          </a:p>
          <a:p>
            <a:pPr marL="285750" indent="-285750">
              <a:buFont typeface="Arial" panose="020B0604020202020204" pitchFamily="34" charset="0"/>
              <a:buChar char="•"/>
            </a:pPr>
            <a:r>
              <a:rPr lang="en-GB" dirty="0"/>
              <a:t>Sets out the institutional structures in Ghana</a:t>
            </a:r>
          </a:p>
          <a:p>
            <a:pPr marL="285750" indent="-285750">
              <a:buFont typeface="Arial" panose="020B0604020202020204" pitchFamily="34" charset="0"/>
              <a:buChar char="•"/>
            </a:pPr>
            <a:r>
              <a:rPr lang="en-GB" dirty="0"/>
              <a:t>Results of 24 months’ preparation</a:t>
            </a:r>
          </a:p>
        </p:txBody>
      </p:sp>
      <p:sp>
        <p:nvSpPr>
          <p:cNvPr id="18" name="TextBox 17">
            <a:extLst>
              <a:ext uri="{FF2B5EF4-FFF2-40B4-BE49-F238E27FC236}">
                <a16:creationId xmlns:a16="http://schemas.microsoft.com/office/drawing/2014/main" id="{9BD64E77-A88E-00D0-BA03-F2616D3D60FE}"/>
              </a:ext>
            </a:extLst>
          </p:cNvPr>
          <p:cNvSpPr txBox="1"/>
          <p:nvPr/>
        </p:nvSpPr>
        <p:spPr>
          <a:xfrm>
            <a:off x="5229974" y="2223730"/>
            <a:ext cx="5133474" cy="923330"/>
          </a:xfrm>
          <a:prstGeom prst="rect">
            <a:avLst/>
          </a:prstGeom>
          <a:noFill/>
        </p:spPr>
        <p:txBody>
          <a:bodyPr wrap="square" rtlCol="0">
            <a:spAutoFit/>
          </a:bodyPr>
          <a:lstStyle/>
          <a:p>
            <a:r>
              <a:rPr lang="en-GB" b="1" dirty="0"/>
              <a:t>Article 6 agreements signed</a:t>
            </a:r>
          </a:p>
          <a:p>
            <a:pPr marL="285750" indent="-285750">
              <a:buFont typeface="Arial" panose="020B0604020202020204" pitchFamily="34" charset="0"/>
              <a:buChar char="•"/>
            </a:pPr>
            <a:r>
              <a:rPr lang="en-GB" dirty="0"/>
              <a:t>Agreements with 5 buyer countries</a:t>
            </a:r>
          </a:p>
          <a:p>
            <a:pPr marL="285750" indent="-285750">
              <a:buFont typeface="Arial" panose="020B0604020202020204" pitchFamily="34" charset="0"/>
              <a:buChar char="•"/>
            </a:pPr>
            <a:r>
              <a:rPr lang="en-GB" dirty="0"/>
              <a:t>Negotiations began before Framework published</a:t>
            </a:r>
          </a:p>
        </p:txBody>
      </p:sp>
      <p:sp>
        <p:nvSpPr>
          <p:cNvPr id="19" name="TextBox 18">
            <a:extLst>
              <a:ext uri="{FF2B5EF4-FFF2-40B4-BE49-F238E27FC236}">
                <a16:creationId xmlns:a16="http://schemas.microsoft.com/office/drawing/2014/main" id="{2BF5D776-911D-7C91-7C25-817638722321}"/>
              </a:ext>
            </a:extLst>
          </p:cNvPr>
          <p:cNvSpPr txBox="1"/>
          <p:nvPr/>
        </p:nvSpPr>
        <p:spPr>
          <a:xfrm>
            <a:off x="5229973" y="3620046"/>
            <a:ext cx="5263815" cy="923330"/>
          </a:xfrm>
          <a:prstGeom prst="rect">
            <a:avLst/>
          </a:prstGeom>
          <a:noFill/>
        </p:spPr>
        <p:txBody>
          <a:bodyPr wrap="square" rtlCol="0">
            <a:spAutoFit/>
          </a:bodyPr>
          <a:lstStyle/>
          <a:p>
            <a:r>
              <a:rPr lang="en-GB" b="1" dirty="0"/>
              <a:t>Growing project pipeline</a:t>
            </a:r>
          </a:p>
          <a:p>
            <a:pPr marL="285750" indent="-285750">
              <a:buFont typeface="Arial" panose="020B0604020202020204" pitchFamily="34" charset="0"/>
              <a:buChar char="•"/>
            </a:pPr>
            <a:r>
              <a:rPr lang="en-GB" dirty="0"/>
              <a:t>Clear regulatory framework enables new projects</a:t>
            </a:r>
          </a:p>
          <a:p>
            <a:pPr marL="285750" indent="-285750">
              <a:buFont typeface="Arial" panose="020B0604020202020204" pitchFamily="34" charset="0"/>
              <a:buChar char="•"/>
            </a:pPr>
            <a:r>
              <a:rPr lang="en-GB" dirty="0"/>
              <a:t>43 in the pipeline in Q4 2024, &gt; USD 850m to 2030</a:t>
            </a:r>
          </a:p>
        </p:txBody>
      </p:sp>
      <p:sp>
        <p:nvSpPr>
          <p:cNvPr id="20" name="TextBox 19">
            <a:extLst>
              <a:ext uri="{FF2B5EF4-FFF2-40B4-BE49-F238E27FC236}">
                <a16:creationId xmlns:a16="http://schemas.microsoft.com/office/drawing/2014/main" id="{7F45FCAD-5BF0-7886-75BC-65E9BF255AFC}"/>
              </a:ext>
            </a:extLst>
          </p:cNvPr>
          <p:cNvSpPr txBox="1"/>
          <p:nvPr/>
        </p:nvSpPr>
        <p:spPr>
          <a:xfrm>
            <a:off x="5229973" y="5010702"/>
            <a:ext cx="5561839" cy="923330"/>
          </a:xfrm>
          <a:prstGeom prst="rect">
            <a:avLst/>
          </a:prstGeom>
          <a:noFill/>
        </p:spPr>
        <p:txBody>
          <a:bodyPr wrap="square" rtlCol="0">
            <a:spAutoFit/>
          </a:bodyPr>
          <a:lstStyle/>
          <a:p>
            <a:r>
              <a:rPr lang="en-GB" b="1" dirty="0"/>
              <a:t>First Article 6 authorisations</a:t>
            </a:r>
          </a:p>
          <a:p>
            <a:pPr marL="285750" indent="-285750">
              <a:buFont typeface="Arial" panose="020B0604020202020204" pitchFamily="34" charset="0"/>
              <a:buChar char="•"/>
            </a:pPr>
            <a:r>
              <a:rPr lang="en-GB" dirty="0"/>
              <a:t>Three projects authorised under Article 6</a:t>
            </a:r>
          </a:p>
          <a:p>
            <a:pPr marL="285750" indent="-285750">
              <a:buFont typeface="Arial" panose="020B0604020202020204" pitchFamily="34" charset="0"/>
              <a:buChar char="•"/>
            </a:pPr>
            <a:r>
              <a:rPr lang="en-GB" dirty="0"/>
              <a:t>Projects are rice, cookstoves and waste management</a:t>
            </a:r>
          </a:p>
        </p:txBody>
      </p:sp>
      <p:cxnSp>
        <p:nvCxnSpPr>
          <p:cNvPr id="22" name="Straight Connector 21">
            <a:extLst>
              <a:ext uri="{FF2B5EF4-FFF2-40B4-BE49-F238E27FC236}">
                <a16:creationId xmlns:a16="http://schemas.microsoft.com/office/drawing/2014/main" id="{BE936A63-C0C1-8F5B-646B-40B60549BB31}"/>
              </a:ext>
            </a:extLst>
          </p:cNvPr>
          <p:cNvCxnSpPr/>
          <p:nvPr/>
        </p:nvCxnSpPr>
        <p:spPr>
          <a:xfrm>
            <a:off x="3885447" y="852129"/>
            <a:ext cx="0" cy="5211787"/>
          </a:xfrm>
          <a:prstGeom prst="line">
            <a:avLst/>
          </a:prstGeom>
          <a:ln w="57150"/>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CD356808-0490-0F02-CF2F-9AAD232AD5ED}"/>
              </a:ext>
            </a:extLst>
          </p:cNvPr>
          <p:cNvSpPr txBox="1"/>
          <p:nvPr/>
        </p:nvSpPr>
        <p:spPr>
          <a:xfrm>
            <a:off x="4042610" y="6139748"/>
            <a:ext cx="5759142" cy="523220"/>
          </a:xfrm>
          <a:prstGeom prst="rect">
            <a:avLst/>
          </a:prstGeom>
          <a:noFill/>
        </p:spPr>
        <p:txBody>
          <a:bodyPr wrap="square" rtlCol="0">
            <a:spAutoFit/>
          </a:bodyPr>
          <a:lstStyle/>
          <a:p>
            <a:r>
              <a:rPr lang="en-GB" sz="1400" b="1" i="1" dirty="0"/>
              <a:t>Source</a:t>
            </a:r>
            <a:r>
              <a:rPr lang="en-GB" sz="1400" i="1" dirty="0"/>
              <a:t>: Ghana CMO. 2023. Ghana’s Report on the Implementation of Article 6 of the Paris Agreement.</a:t>
            </a:r>
          </a:p>
        </p:txBody>
      </p:sp>
      <p:sp>
        <p:nvSpPr>
          <p:cNvPr id="3" name="Rectangle 2">
            <a:extLst>
              <a:ext uri="{FF2B5EF4-FFF2-40B4-BE49-F238E27FC236}">
                <a16:creationId xmlns:a16="http://schemas.microsoft.com/office/drawing/2014/main" id="{4828C66F-750B-32D4-C43F-EB4BE09DC4A4}"/>
              </a:ext>
            </a:extLst>
          </p:cNvPr>
          <p:cNvSpPr/>
          <p:nvPr/>
        </p:nvSpPr>
        <p:spPr>
          <a:xfrm>
            <a:off x="10944225" y="758561"/>
            <a:ext cx="1247774" cy="5347271"/>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411186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18E9B-8116-3E52-95A7-0E090D7C1753}"/>
            </a:ext>
          </a:extLst>
        </p:cNvPr>
        <p:cNvGrpSpPr/>
        <p:nvPr/>
      </p:nvGrpSpPr>
      <p:grpSpPr>
        <a:xfrm>
          <a:off x="0" y="0"/>
          <a:ext cx="0" cy="0"/>
          <a:chOff x="0" y="0"/>
          <a:chExt cx="0" cy="0"/>
        </a:xfrm>
      </p:grpSpPr>
      <p:sp>
        <p:nvSpPr>
          <p:cNvPr id="7" name="Rounded Rectangle 6">
            <a:extLst>
              <a:ext uri="{FF2B5EF4-FFF2-40B4-BE49-F238E27FC236}">
                <a16:creationId xmlns:a16="http://schemas.microsoft.com/office/drawing/2014/main" id="{AF42C9DA-FB62-804E-4491-D80F02F82F5B}"/>
              </a:ext>
            </a:extLst>
          </p:cNvPr>
          <p:cNvSpPr/>
          <p:nvPr/>
        </p:nvSpPr>
        <p:spPr>
          <a:xfrm>
            <a:off x="5450680" y="1686907"/>
            <a:ext cx="4371975" cy="3369600"/>
          </a:xfrm>
          <a:prstGeom prst="round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7460B48F-FE40-629E-8BEF-B579729410F7}"/>
              </a:ext>
            </a:extLst>
          </p:cNvPr>
          <p:cNvSpPr>
            <a:spLocks noGrp="1"/>
          </p:cNvSpPr>
          <p:nvPr>
            <p:ph type="title"/>
          </p:nvPr>
        </p:nvSpPr>
        <p:spPr/>
        <p:txBody>
          <a:bodyPr/>
          <a:lstStyle/>
          <a:p>
            <a:r>
              <a:rPr lang="en-GB" dirty="0"/>
              <a:t>Article 6 for national governments</a:t>
            </a:r>
          </a:p>
        </p:txBody>
      </p:sp>
      <p:sp>
        <p:nvSpPr>
          <p:cNvPr id="4" name="Rounded Rectangle 3">
            <a:extLst>
              <a:ext uri="{FF2B5EF4-FFF2-40B4-BE49-F238E27FC236}">
                <a16:creationId xmlns:a16="http://schemas.microsoft.com/office/drawing/2014/main" id="{05ECFB68-E303-292D-F869-F298028342AD}"/>
              </a:ext>
            </a:extLst>
          </p:cNvPr>
          <p:cNvSpPr/>
          <p:nvPr/>
        </p:nvSpPr>
        <p:spPr>
          <a:xfrm>
            <a:off x="3886199" y="731135"/>
            <a:ext cx="4374000" cy="3369600"/>
          </a:xfrm>
          <a:prstGeom prst="roundRect">
            <a:avLst/>
          </a:prstGeom>
          <a:solidFill>
            <a:schemeClr val="accent5">
              <a:lumMod val="60000"/>
              <a:lumOff val="40000"/>
            </a:schemeClr>
          </a:solidFill>
        </p:spPr>
        <p:style>
          <a:lnRef idx="3">
            <a:schemeClr val="lt1"/>
          </a:lnRef>
          <a:fillRef idx="1">
            <a:schemeClr val="accent2"/>
          </a:fillRef>
          <a:effectRef idx="1">
            <a:schemeClr val="accent2"/>
          </a:effectRef>
          <a:fontRef idx="minor">
            <a:schemeClr val="lt1"/>
          </a:fontRef>
        </p:style>
        <p:txBody>
          <a:bodyPr rtlCol="0" anchor="t"/>
          <a:lstStyle/>
          <a:p>
            <a:r>
              <a:rPr lang="en-GB" sz="2800" b="1" u="sng" dirty="0"/>
              <a:t>International</a:t>
            </a:r>
          </a:p>
          <a:p>
            <a:pPr marL="285750" indent="-285750">
              <a:buFont typeface="Arial" panose="020B0604020202020204" pitchFamily="34" charset="0"/>
              <a:buChar char="•"/>
            </a:pPr>
            <a:r>
              <a:rPr lang="en-GB" sz="2800" dirty="0"/>
              <a:t>Meeting obligations at the UNFCCC level</a:t>
            </a:r>
          </a:p>
          <a:p>
            <a:pPr marL="285750" indent="-285750">
              <a:buFont typeface="Arial" panose="020B0604020202020204" pitchFamily="34" charset="0"/>
              <a:buChar char="•"/>
            </a:pPr>
            <a:r>
              <a:rPr lang="en-GB" sz="2800" dirty="0"/>
              <a:t>Signing Article 6 cooperation agreements with partner countries </a:t>
            </a:r>
          </a:p>
        </p:txBody>
      </p:sp>
      <p:sp>
        <p:nvSpPr>
          <p:cNvPr id="5" name="Rounded Rectangle 4">
            <a:extLst>
              <a:ext uri="{FF2B5EF4-FFF2-40B4-BE49-F238E27FC236}">
                <a16:creationId xmlns:a16="http://schemas.microsoft.com/office/drawing/2014/main" id="{850FC98A-D105-847F-ECDA-808E53A64C1D}"/>
              </a:ext>
            </a:extLst>
          </p:cNvPr>
          <p:cNvSpPr/>
          <p:nvPr/>
        </p:nvSpPr>
        <p:spPr>
          <a:xfrm>
            <a:off x="7200897" y="2643188"/>
            <a:ext cx="4374000" cy="3369091"/>
          </a:xfrm>
          <a:prstGeom prst="roundRect">
            <a:avLst/>
          </a:prstGeom>
        </p:spPr>
        <p:style>
          <a:lnRef idx="3">
            <a:schemeClr val="lt1"/>
          </a:lnRef>
          <a:fillRef idx="1">
            <a:schemeClr val="accent2"/>
          </a:fillRef>
          <a:effectRef idx="1">
            <a:schemeClr val="accent2"/>
          </a:effectRef>
          <a:fontRef idx="minor">
            <a:schemeClr val="lt1"/>
          </a:fontRef>
        </p:style>
        <p:txBody>
          <a:bodyPr rtlCol="0" anchor="t"/>
          <a:lstStyle/>
          <a:p>
            <a:r>
              <a:rPr lang="en-GB" sz="2800" b="1" u="sng" dirty="0"/>
              <a:t>National</a:t>
            </a:r>
          </a:p>
          <a:p>
            <a:pPr marL="285750" indent="-285750">
              <a:buFont typeface="Arial" panose="020B0604020202020204" pitchFamily="34" charset="0"/>
              <a:buChar char="•"/>
            </a:pPr>
            <a:r>
              <a:rPr lang="en-GB" sz="2800" dirty="0"/>
              <a:t>Strategic priorities</a:t>
            </a:r>
          </a:p>
          <a:p>
            <a:pPr marL="285750" indent="-285750">
              <a:buFont typeface="Arial" panose="020B0604020202020204" pitchFamily="34" charset="0"/>
              <a:buChar char="•"/>
            </a:pPr>
            <a:r>
              <a:rPr lang="en-GB" sz="2800" dirty="0"/>
              <a:t>Legal basis</a:t>
            </a:r>
          </a:p>
          <a:p>
            <a:pPr marL="285750" indent="-285750">
              <a:buFont typeface="Arial" panose="020B0604020202020204" pitchFamily="34" charset="0"/>
              <a:buChar char="•"/>
            </a:pPr>
            <a:r>
              <a:rPr lang="en-GB" sz="2800" dirty="0"/>
              <a:t>Institutional arrangements</a:t>
            </a:r>
          </a:p>
          <a:p>
            <a:pPr marL="285750" indent="-285750">
              <a:buFont typeface="Arial" panose="020B0604020202020204" pitchFamily="34" charset="0"/>
              <a:buChar char="•"/>
            </a:pPr>
            <a:r>
              <a:rPr lang="en-GB" sz="2800" dirty="0"/>
              <a:t>Operational procedures</a:t>
            </a:r>
          </a:p>
          <a:p>
            <a:pPr marL="285750" indent="-285750">
              <a:buFont typeface="Arial" panose="020B0604020202020204" pitchFamily="34" charset="0"/>
              <a:buChar char="•"/>
            </a:pPr>
            <a:r>
              <a:rPr lang="en-GB" sz="2800" dirty="0"/>
              <a:t>Infrastructure</a:t>
            </a:r>
          </a:p>
        </p:txBody>
      </p:sp>
      <p:sp>
        <p:nvSpPr>
          <p:cNvPr id="6" name="TextBox 5">
            <a:extLst>
              <a:ext uri="{FF2B5EF4-FFF2-40B4-BE49-F238E27FC236}">
                <a16:creationId xmlns:a16="http://schemas.microsoft.com/office/drawing/2014/main" id="{3139F08D-B148-6AFF-47D2-7CD8479A6C80}"/>
              </a:ext>
            </a:extLst>
          </p:cNvPr>
          <p:cNvSpPr txBox="1"/>
          <p:nvPr/>
        </p:nvSpPr>
        <p:spPr>
          <a:xfrm>
            <a:off x="3886199" y="5165061"/>
            <a:ext cx="3300414" cy="738664"/>
          </a:xfrm>
          <a:prstGeom prst="rect">
            <a:avLst/>
          </a:prstGeom>
          <a:noFill/>
        </p:spPr>
        <p:txBody>
          <a:bodyPr wrap="square" rtlCol="0">
            <a:spAutoFit/>
          </a:bodyPr>
          <a:lstStyle/>
          <a:p>
            <a:r>
              <a:rPr lang="en-GB" sz="1400" b="1" i="1" dirty="0"/>
              <a:t>Source</a:t>
            </a:r>
            <a:r>
              <a:rPr lang="en-GB" sz="1400" i="1" dirty="0"/>
              <a:t>: NDC Partnership. 2023. A Conceptual Framework for Article 6 Readiness Summary Brief</a:t>
            </a:r>
          </a:p>
        </p:txBody>
      </p:sp>
    </p:spTree>
    <p:extLst>
      <p:ext uri="{BB962C8B-B14F-4D97-AF65-F5344CB8AC3E}">
        <p14:creationId xmlns:p14="http://schemas.microsoft.com/office/powerpoint/2010/main" val="17419606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63F6E-6C39-FBC4-4414-DEABF60D5B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AB8390-9FA1-02AE-D189-93CC64F7CCA2}"/>
              </a:ext>
            </a:extLst>
          </p:cNvPr>
          <p:cNvSpPr>
            <a:spLocks noGrp="1"/>
          </p:cNvSpPr>
          <p:nvPr>
            <p:ph type="title"/>
          </p:nvPr>
        </p:nvSpPr>
        <p:spPr/>
        <p:txBody>
          <a:bodyPr/>
          <a:lstStyle/>
          <a:p>
            <a:r>
              <a:rPr lang="en-GB" dirty="0"/>
              <a:t>Article 6 for project developers</a:t>
            </a:r>
          </a:p>
        </p:txBody>
      </p:sp>
      <p:graphicFrame>
        <p:nvGraphicFramePr>
          <p:cNvPr id="4" name="Content Placeholder 3">
            <a:extLst>
              <a:ext uri="{FF2B5EF4-FFF2-40B4-BE49-F238E27FC236}">
                <a16:creationId xmlns:a16="http://schemas.microsoft.com/office/drawing/2014/main" id="{6500AE8F-C750-F9AA-A94F-D647068C353B}"/>
              </a:ext>
            </a:extLst>
          </p:cNvPr>
          <p:cNvGraphicFramePr>
            <a:graphicFrameLocks noGrp="1"/>
          </p:cNvGraphicFramePr>
          <p:nvPr>
            <p:ph idx="1"/>
            <p:extLst>
              <p:ext uri="{D42A27DB-BD31-4B8C-83A1-F6EECF244321}">
                <p14:modId xmlns:p14="http://schemas.microsoft.com/office/powerpoint/2010/main" val="3838652014"/>
              </p:ext>
            </p:extLst>
          </p:nvPr>
        </p:nvGraphicFramePr>
        <p:xfrm>
          <a:off x="3612093" y="864108"/>
          <a:ext cx="7315200" cy="5120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22DEC5C3-A8C9-3408-123C-EDACFB66D1F0}"/>
              </a:ext>
            </a:extLst>
          </p:cNvPr>
          <p:cNvSpPr/>
          <p:nvPr/>
        </p:nvSpPr>
        <p:spPr>
          <a:xfrm>
            <a:off x="9915523" y="758560"/>
            <a:ext cx="2276474" cy="5361560"/>
          </a:xfrm>
          <a:custGeom>
            <a:avLst/>
            <a:gdLst>
              <a:gd name="connsiteX0" fmla="*/ 0 w 990599"/>
              <a:gd name="connsiteY0" fmla="*/ 0 h 5347271"/>
              <a:gd name="connsiteX1" fmla="*/ 990599 w 990599"/>
              <a:gd name="connsiteY1" fmla="*/ 0 h 5347271"/>
              <a:gd name="connsiteX2" fmla="*/ 990599 w 990599"/>
              <a:gd name="connsiteY2" fmla="*/ 5347271 h 5347271"/>
              <a:gd name="connsiteX3" fmla="*/ 0 w 990599"/>
              <a:gd name="connsiteY3" fmla="*/ 5347271 h 5347271"/>
              <a:gd name="connsiteX4" fmla="*/ 0 w 990599"/>
              <a:gd name="connsiteY4" fmla="*/ 0 h 5347271"/>
              <a:gd name="connsiteX0" fmla="*/ 0 w 2005012"/>
              <a:gd name="connsiteY0" fmla="*/ 14287 h 5347271"/>
              <a:gd name="connsiteX1" fmla="*/ 2005012 w 2005012"/>
              <a:gd name="connsiteY1" fmla="*/ 0 h 5347271"/>
              <a:gd name="connsiteX2" fmla="*/ 2005012 w 2005012"/>
              <a:gd name="connsiteY2" fmla="*/ 5347271 h 5347271"/>
              <a:gd name="connsiteX3" fmla="*/ 1014413 w 2005012"/>
              <a:gd name="connsiteY3" fmla="*/ 5347271 h 5347271"/>
              <a:gd name="connsiteX4" fmla="*/ 0 w 2005012"/>
              <a:gd name="connsiteY4" fmla="*/ 14287 h 5347271"/>
              <a:gd name="connsiteX0" fmla="*/ 0 w 2033587"/>
              <a:gd name="connsiteY0" fmla="*/ 0 h 5347272"/>
              <a:gd name="connsiteX1" fmla="*/ 2033587 w 2033587"/>
              <a:gd name="connsiteY1" fmla="*/ 1 h 5347272"/>
              <a:gd name="connsiteX2" fmla="*/ 2033587 w 2033587"/>
              <a:gd name="connsiteY2" fmla="*/ 5347272 h 5347272"/>
              <a:gd name="connsiteX3" fmla="*/ 1042988 w 2033587"/>
              <a:gd name="connsiteY3" fmla="*/ 5347272 h 5347272"/>
              <a:gd name="connsiteX4" fmla="*/ 0 w 2033587"/>
              <a:gd name="connsiteY4" fmla="*/ 0 h 5347272"/>
              <a:gd name="connsiteX0" fmla="*/ 0 w 2033587"/>
              <a:gd name="connsiteY0" fmla="*/ 0 h 5361560"/>
              <a:gd name="connsiteX1" fmla="*/ 2033587 w 2033587"/>
              <a:gd name="connsiteY1" fmla="*/ 1 h 5361560"/>
              <a:gd name="connsiteX2" fmla="*/ 2033587 w 2033587"/>
              <a:gd name="connsiteY2" fmla="*/ 5347272 h 5361560"/>
              <a:gd name="connsiteX3" fmla="*/ 1200151 w 2033587"/>
              <a:gd name="connsiteY3" fmla="*/ 5361560 h 5361560"/>
              <a:gd name="connsiteX4" fmla="*/ 0 w 2033587"/>
              <a:gd name="connsiteY4" fmla="*/ 0 h 5361560"/>
              <a:gd name="connsiteX0" fmla="*/ 0 w 2276474"/>
              <a:gd name="connsiteY0" fmla="*/ 0 h 5361560"/>
              <a:gd name="connsiteX1" fmla="*/ 2276474 w 2276474"/>
              <a:gd name="connsiteY1" fmla="*/ 1 h 5361560"/>
              <a:gd name="connsiteX2" fmla="*/ 2276474 w 2276474"/>
              <a:gd name="connsiteY2" fmla="*/ 5347272 h 5361560"/>
              <a:gd name="connsiteX3" fmla="*/ 1443038 w 2276474"/>
              <a:gd name="connsiteY3" fmla="*/ 5361560 h 5361560"/>
              <a:gd name="connsiteX4" fmla="*/ 0 w 2276474"/>
              <a:gd name="connsiteY4" fmla="*/ 0 h 5361560"/>
              <a:gd name="connsiteX0" fmla="*/ 0 w 2276474"/>
              <a:gd name="connsiteY0" fmla="*/ 0 h 5361560"/>
              <a:gd name="connsiteX1" fmla="*/ 2276474 w 2276474"/>
              <a:gd name="connsiteY1" fmla="*/ 1 h 5361560"/>
              <a:gd name="connsiteX2" fmla="*/ 2276474 w 2276474"/>
              <a:gd name="connsiteY2" fmla="*/ 5347272 h 5361560"/>
              <a:gd name="connsiteX3" fmla="*/ 1528763 w 2276474"/>
              <a:gd name="connsiteY3" fmla="*/ 5361560 h 5361560"/>
              <a:gd name="connsiteX4" fmla="*/ 0 w 2276474"/>
              <a:gd name="connsiteY4" fmla="*/ 0 h 536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474" h="5361560">
                <a:moveTo>
                  <a:pt x="0" y="0"/>
                </a:moveTo>
                <a:lnTo>
                  <a:pt x="2276474" y="1"/>
                </a:lnTo>
                <a:lnTo>
                  <a:pt x="2276474" y="5347272"/>
                </a:lnTo>
                <a:lnTo>
                  <a:pt x="1528763" y="5361560"/>
                </a:lnTo>
                <a:lnTo>
                  <a:pt x="0" y="0"/>
                </a:lnTo>
                <a:close/>
              </a:path>
            </a:pathLst>
          </a:cu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034682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F3201-8768-408E-C828-83665F197E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1B07A36-2624-9A4D-EED7-85A75B879698}"/>
              </a:ext>
            </a:extLst>
          </p:cNvPr>
          <p:cNvSpPr>
            <a:spLocks noGrp="1"/>
          </p:cNvSpPr>
          <p:nvPr>
            <p:ph type="title"/>
          </p:nvPr>
        </p:nvSpPr>
        <p:spPr>
          <a:xfrm>
            <a:off x="4084398" y="1298448"/>
            <a:ext cx="7315200" cy="3255264"/>
          </a:xfrm>
        </p:spPr>
        <p:txBody>
          <a:bodyPr vert="horz" lIns="91440" tIns="45720" rIns="91440" bIns="45720" rtlCol="0" anchor="b">
            <a:normAutofit/>
          </a:bodyPr>
          <a:lstStyle/>
          <a:p>
            <a:r>
              <a:rPr lang="en-US" sz="5900" spc="-100" dirty="0">
                <a:solidFill>
                  <a:schemeClr val="tx2"/>
                </a:solidFill>
              </a:rPr>
              <a:t>Audience Question</a:t>
            </a:r>
          </a:p>
        </p:txBody>
      </p:sp>
      <p:sp>
        <p:nvSpPr>
          <p:cNvPr id="3" name="Content Placeholder 2">
            <a:extLst>
              <a:ext uri="{FF2B5EF4-FFF2-40B4-BE49-F238E27FC236}">
                <a16:creationId xmlns:a16="http://schemas.microsoft.com/office/drawing/2014/main" id="{1DE7B303-DC95-28E3-0140-EBA7B8B1D2E9}"/>
              </a:ext>
            </a:extLst>
          </p:cNvPr>
          <p:cNvSpPr>
            <a:spLocks noGrp="1"/>
          </p:cNvSpPr>
          <p:nvPr>
            <p:ph idx="1"/>
          </p:nvPr>
        </p:nvSpPr>
        <p:spPr>
          <a:xfrm>
            <a:off x="4084397" y="4670246"/>
            <a:ext cx="6714232" cy="914400"/>
          </a:xfrm>
        </p:spPr>
        <p:txBody>
          <a:bodyPr vert="horz" lIns="91440" tIns="45720" rIns="91440" bIns="45720" rtlCol="0" anchor="t">
            <a:normAutofit/>
          </a:bodyPr>
          <a:lstStyle/>
          <a:p>
            <a:pPr marL="0" indent="0">
              <a:buNone/>
            </a:pPr>
            <a:r>
              <a:rPr lang="en-US" sz="2200" dirty="0">
                <a:solidFill>
                  <a:schemeClr val="accent1"/>
                </a:solidFill>
              </a:rPr>
              <a:t>What are the benefits of national Article 6 frameworks for governments and project developers?</a:t>
            </a:r>
          </a:p>
        </p:txBody>
      </p:sp>
    </p:spTree>
    <p:extLst>
      <p:ext uri="{BB962C8B-B14F-4D97-AF65-F5344CB8AC3E}">
        <p14:creationId xmlns:p14="http://schemas.microsoft.com/office/powerpoint/2010/main" val="1199633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FD1C2-F0C6-469F-8BAD-40BF0E2F03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CFAE68-BBC7-2350-E3A5-D001873857E0}"/>
              </a:ext>
            </a:extLst>
          </p:cNvPr>
          <p:cNvSpPr>
            <a:spLocks noGrp="1"/>
          </p:cNvSpPr>
          <p:nvPr>
            <p:ph type="title"/>
          </p:nvPr>
        </p:nvSpPr>
        <p:spPr/>
        <p:txBody>
          <a:bodyPr/>
          <a:lstStyle/>
          <a:p>
            <a:r>
              <a:rPr lang="en-GB" dirty="0"/>
              <a:t>The link between Article 6 and voluntary markets</a:t>
            </a:r>
          </a:p>
        </p:txBody>
      </p:sp>
      <p:sp>
        <p:nvSpPr>
          <p:cNvPr id="24" name="Rectangle 23">
            <a:extLst>
              <a:ext uri="{FF2B5EF4-FFF2-40B4-BE49-F238E27FC236}">
                <a16:creationId xmlns:a16="http://schemas.microsoft.com/office/drawing/2014/main" id="{746DB531-F3E7-3184-E6C9-2B3E9E5ACB25}"/>
              </a:ext>
            </a:extLst>
          </p:cNvPr>
          <p:cNvSpPr/>
          <p:nvPr/>
        </p:nvSpPr>
        <p:spPr>
          <a:xfrm>
            <a:off x="10401300" y="758561"/>
            <a:ext cx="1790699" cy="5347271"/>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Oval 3">
            <a:extLst>
              <a:ext uri="{FF2B5EF4-FFF2-40B4-BE49-F238E27FC236}">
                <a16:creationId xmlns:a16="http://schemas.microsoft.com/office/drawing/2014/main" id="{DF3D6F97-59D2-6E50-15F4-1386138A9EBE}"/>
              </a:ext>
            </a:extLst>
          </p:cNvPr>
          <p:cNvSpPr/>
          <p:nvPr/>
        </p:nvSpPr>
        <p:spPr>
          <a:xfrm>
            <a:off x="9965531" y="758561"/>
            <a:ext cx="871538" cy="5340878"/>
          </a:xfrm>
          <a:prstGeom prst="ellipse">
            <a:avLst/>
          </a:prstGeom>
          <a:solidFill>
            <a:schemeClr val="bg1"/>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ounded Rectangle 17">
            <a:extLst>
              <a:ext uri="{FF2B5EF4-FFF2-40B4-BE49-F238E27FC236}">
                <a16:creationId xmlns:a16="http://schemas.microsoft.com/office/drawing/2014/main" id="{0A3484FE-01AF-7BDC-29EF-7131D3D2BEC5}"/>
              </a:ext>
            </a:extLst>
          </p:cNvPr>
          <p:cNvSpPr/>
          <p:nvPr/>
        </p:nvSpPr>
        <p:spPr>
          <a:xfrm>
            <a:off x="4643436" y="1300631"/>
            <a:ext cx="5757863" cy="1014413"/>
          </a:xfrm>
          <a:prstGeom prst="roundRect">
            <a:avLst/>
          </a:prstGeom>
          <a:solidFill>
            <a:schemeClr val="accent3">
              <a:lumMod val="40000"/>
              <a:lumOff val="6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t>No automatic link</a:t>
            </a:r>
          </a:p>
        </p:txBody>
      </p:sp>
      <p:sp>
        <p:nvSpPr>
          <p:cNvPr id="19" name="Rounded Rectangle 18">
            <a:extLst>
              <a:ext uri="{FF2B5EF4-FFF2-40B4-BE49-F238E27FC236}">
                <a16:creationId xmlns:a16="http://schemas.microsoft.com/office/drawing/2014/main" id="{7EC4901D-1604-BD83-85D0-7F131C477BF4}"/>
              </a:ext>
            </a:extLst>
          </p:cNvPr>
          <p:cNvSpPr/>
          <p:nvPr/>
        </p:nvSpPr>
        <p:spPr>
          <a:xfrm>
            <a:off x="4968448" y="2827960"/>
            <a:ext cx="5618589" cy="1014413"/>
          </a:xfrm>
          <a:prstGeom prst="roundRect">
            <a:avLst/>
          </a:prstGeom>
          <a:solidFill>
            <a:schemeClr val="accent5">
              <a:lumMod val="60000"/>
              <a:lumOff val="40000"/>
            </a:schemeClr>
          </a:solid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t>Voluntary credits may be authorised</a:t>
            </a:r>
          </a:p>
        </p:txBody>
      </p:sp>
      <p:sp>
        <p:nvSpPr>
          <p:cNvPr id="20" name="Rounded Rectangle 19">
            <a:extLst>
              <a:ext uri="{FF2B5EF4-FFF2-40B4-BE49-F238E27FC236}">
                <a16:creationId xmlns:a16="http://schemas.microsoft.com/office/drawing/2014/main" id="{E91DAC68-20D7-9558-B9DA-57757CF4CFCC}"/>
              </a:ext>
            </a:extLst>
          </p:cNvPr>
          <p:cNvSpPr/>
          <p:nvPr/>
        </p:nvSpPr>
        <p:spPr>
          <a:xfrm>
            <a:off x="4643436" y="4436210"/>
            <a:ext cx="5757864" cy="1014413"/>
          </a:xfrm>
          <a:prstGeom prst="roundRect">
            <a:avLst/>
          </a:prstGeom>
          <a:solidFill>
            <a:schemeClr val="accent1">
              <a:lumMod val="40000"/>
              <a:lumOff val="60000"/>
            </a:schemeClr>
          </a:solid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t>Need to manage any project overlap</a:t>
            </a:r>
          </a:p>
        </p:txBody>
      </p:sp>
      <p:sp>
        <p:nvSpPr>
          <p:cNvPr id="21" name="Oval 20">
            <a:extLst>
              <a:ext uri="{FF2B5EF4-FFF2-40B4-BE49-F238E27FC236}">
                <a16:creationId xmlns:a16="http://schemas.microsoft.com/office/drawing/2014/main" id="{F049A23E-C930-2CF9-8160-9041AFE2ED37}"/>
              </a:ext>
            </a:extLst>
          </p:cNvPr>
          <p:cNvSpPr/>
          <p:nvPr/>
        </p:nvSpPr>
        <p:spPr>
          <a:xfrm>
            <a:off x="3553259" y="1124843"/>
            <a:ext cx="1368000" cy="1368000"/>
          </a:xfrm>
          <a:prstGeom prst="ellipse">
            <a:avLst/>
          </a:prstGeom>
          <a:solidFill>
            <a:schemeClr val="accent3">
              <a:lumMod val="20000"/>
              <a:lumOff val="80000"/>
            </a:schemeClr>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58CF6F31-E6AB-DA74-7523-FCB9E2CAA13F}"/>
              </a:ext>
            </a:extLst>
          </p:cNvPr>
          <p:cNvSpPr/>
          <p:nvPr/>
        </p:nvSpPr>
        <p:spPr>
          <a:xfrm>
            <a:off x="3834145" y="2668631"/>
            <a:ext cx="1290202" cy="1368000"/>
          </a:xfrm>
          <a:prstGeom prst="ellipse">
            <a:avLst/>
          </a:prstGeom>
          <a:solidFill>
            <a:schemeClr val="accent5">
              <a:lumMod val="20000"/>
              <a:lumOff val="80000"/>
            </a:schemeClr>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E0E9FFC8-77B2-359F-AC69-F60CD247EA82}"/>
              </a:ext>
            </a:extLst>
          </p:cNvPr>
          <p:cNvSpPr/>
          <p:nvPr/>
        </p:nvSpPr>
        <p:spPr>
          <a:xfrm>
            <a:off x="3553259" y="4259416"/>
            <a:ext cx="1368000" cy="1368000"/>
          </a:xfrm>
          <a:prstGeom prst="ellipse">
            <a:avLst/>
          </a:prstGeom>
          <a:solidFill>
            <a:schemeClr val="accent1">
              <a:lumMod val="20000"/>
              <a:lumOff val="80000"/>
            </a:schemeClr>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c 5" descr="Link with solid fill">
            <a:extLst>
              <a:ext uri="{FF2B5EF4-FFF2-40B4-BE49-F238E27FC236}">
                <a16:creationId xmlns:a16="http://schemas.microsoft.com/office/drawing/2014/main" id="{80E52AC5-AA18-DE55-0B2F-0B183513323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80068" y="1355758"/>
            <a:ext cx="914400" cy="914400"/>
          </a:xfrm>
          <a:prstGeom prst="rect">
            <a:avLst/>
          </a:prstGeom>
        </p:spPr>
      </p:pic>
      <p:pic>
        <p:nvPicPr>
          <p:cNvPr id="8" name="Graphic 7" descr="Badge Tick with solid fill">
            <a:extLst>
              <a:ext uri="{FF2B5EF4-FFF2-40B4-BE49-F238E27FC236}">
                <a16:creationId xmlns:a16="http://schemas.microsoft.com/office/drawing/2014/main" id="{52F692C7-0E99-DF02-417F-B3C558FB51E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22046" y="2895431"/>
            <a:ext cx="914400" cy="914400"/>
          </a:xfrm>
          <a:prstGeom prst="rect">
            <a:avLst/>
          </a:prstGeom>
        </p:spPr>
      </p:pic>
      <p:pic>
        <p:nvPicPr>
          <p:cNvPr id="10" name="Graphic 9" descr="Transfer with solid fill">
            <a:extLst>
              <a:ext uri="{FF2B5EF4-FFF2-40B4-BE49-F238E27FC236}">
                <a16:creationId xmlns:a16="http://schemas.microsoft.com/office/drawing/2014/main" id="{FD1432AD-48F7-E9E3-37B0-A42E4715EBF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780068" y="4488452"/>
            <a:ext cx="914400" cy="914400"/>
          </a:xfrm>
          <a:prstGeom prst="rect">
            <a:avLst/>
          </a:prstGeom>
        </p:spPr>
      </p:pic>
    </p:spTree>
    <p:extLst>
      <p:ext uri="{BB962C8B-B14F-4D97-AF65-F5344CB8AC3E}">
        <p14:creationId xmlns:p14="http://schemas.microsoft.com/office/powerpoint/2010/main" val="4751642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15A16B1-5A4D-2126-2B6D-C400C29EB021}"/>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A178560-78C9-4CB5-BE46-05302CDA8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Head outline and magnifying glass">
            <a:extLst>
              <a:ext uri="{FF2B5EF4-FFF2-40B4-BE49-F238E27FC236}">
                <a16:creationId xmlns:a16="http://schemas.microsoft.com/office/drawing/2014/main" id="{B90A28AA-CAEF-9776-AF83-CB40BCA84AEC}"/>
              </a:ext>
            </a:extLst>
          </p:cNvPr>
          <p:cNvPicPr>
            <a:picLocks noChangeAspect="1"/>
          </p:cNvPicPr>
          <p:nvPr/>
        </p:nvPicPr>
        <p:blipFill>
          <a:blip r:embed="rId2"/>
          <a:srcRect t="3588" r="-1" b="12120"/>
          <a:stretch/>
        </p:blipFill>
        <p:spPr>
          <a:xfrm>
            <a:off x="20" y="1"/>
            <a:ext cx="12188932" cy="6858000"/>
          </a:xfrm>
          <a:prstGeom prst="rect">
            <a:avLst/>
          </a:prstGeom>
        </p:spPr>
      </p:pic>
      <p:sp>
        <p:nvSpPr>
          <p:cNvPr id="12" name="Rectangle 11">
            <a:extLst>
              <a:ext uri="{FF2B5EF4-FFF2-40B4-BE49-F238E27FC236}">
                <a16:creationId xmlns:a16="http://schemas.microsoft.com/office/drawing/2014/main" id="{69461EC9-A94F-4225-B526-5C862F340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08303EF0-B114-8582-667A-C01187FC9181}"/>
              </a:ext>
            </a:extLst>
          </p:cNvPr>
          <p:cNvSpPr>
            <a:spLocks noGrp="1"/>
          </p:cNvSpPr>
          <p:nvPr>
            <p:ph type="title"/>
          </p:nvPr>
        </p:nvSpPr>
        <p:spPr>
          <a:xfrm>
            <a:off x="252919" y="1123837"/>
            <a:ext cx="2947482" cy="4601183"/>
          </a:xfrm>
        </p:spPr>
        <p:txBody>
          <a:bodyPr>
            <a:normAutofit/>
          </a:bodyPr>
          <a:lstStyle/>
          <a:p>
            <a:r>
              <a:rPr lang="en-GB" dirty="0"/>
              <a:t>Q&amp;A</a:t>
            </a:r>
          </a:p>
        </p:txBody>
      </p:sp>
      <p:sp>
        <p:nvSpPr>
          <p:cNvPr id="14" name="Rectangle 13">
            <a:extLst>
              <a:ext uri="{FF2B5EF4-FFF2-40B4-BE49-F238E27FC236}">
                <a16:creationId xmlns:a16="http://schemas.microsoft.com/office/drawing/2014/main" id="{D87160F7-FCB2-48B7-8BB8-BEFF45F6BF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3" name="Content Placeholder 2">
            <a:extLst>
              <a:ext uri="{FF2B5EF4-FFF2-40B4-BE49-F238E27FC236}">
                <a16:creationId xmlns:a16="http://schemas.microsoft.com/office/drawing/2014/main" id="{6D336C24-50C2-D903-4C10-E1DBD9E7F9AF}"/>
              </a:ext>
            </a:extLst>
          </p:cNvPr>
          <p:cNvSpPr>
            <a:spLocks noGrp="1"/>
          </p:cNvSpPr>
          <p:nvPr>
            <p:ph idx="1"/>
          </p:nvPr>
        </p:nvSpPr>
        <p:spPr>
          <a:xfrm>
            <a:off x="3972128" y="971055"/>
            <a:ext cx="7315200" cy="4901938"/>
          </a:xfrm>
        </p:spPr>
        <p:txBody>
          <a:bodyPr>
            <a:normAutofit/>
          </a:bodyPr>
          <a:lstStyle/>
          <a:p>
            <a:pPr marL="0" indent="0">
              <a:buNone/>
            </a:pPr>
            <a:r>
              <a:rPr lang="en-GB" sz="3200" b="1" dirty="0"/>
              <a:t>Do you have any </a:t>
            </a:r>
            <a:r>
              <a:rPr lang="en-GB" sz="3200" b="1"/>
              <a:t>questions?</a:t>
            </a:r>
            <a:endParaRPr lang="en-GB" sz="3200" b="1" dirty="0"/>
          </a:p>
        </p:txBody>
      </p:sp>
      <p:sp>
        <p:nvSpPr>
          <p:cNvPr id="16" name="Rectangle 15">
            <a:extLst>
              <a:ext uri="{FF2B5EF4-FFF2-40B4-BE49-F238E27FC236}">
                <a16:creationId xmlns:a16="http://schemas.microsoft.com/office/drawing/2014/main" id="{E9282B84-621E-4580-80B7-222118AE4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2202371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0F35C-DA6D-531D-2188-EA12805929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692DCA-8C09-0911-A2CC-6FF70364FCCD}"/>
              </a:ext>
            </a:extLst>
          </p:cNvPr>
          <p:cNvSpPr>
            <a:spLocks noGrp="1"/>
          </p:cNvSpPr>
          <p:nvPr>
            <p:ph type="ctrTitle"/>
          </p:nvPr>
        </p:nvSpPr>
        <p:spPr/>
        <p:txBody>
          <a:bodyPr/>
          <a:lstStyle/>
          <a:p>
            <a:r>
              <a:rPr lang="en-GB" dirty="0"/>
              <a:t>Module 3: Article 6 – Theory and Practice</a:t>
            </a:r>
          </a:p>
        </p:txBody>
      </p:sp>
      <p:sp>
        <p:nvSpPr>
          <p:cNvPr id="3" name="Subtitle 2">
            <a:extLst>
              <a:ext uri="{FF2B5EF4-FFF2-40B4-BE49-F238E27FC236}">
                <a16:creationId xmlns:a16="http://schemas.microsoft.com/office/drawing/2014/main" id="{8BFA352B-85F7-5572-F475-859FEB11D8A2}"/>
              </a:ext>
            </a:extLst>
          </p:cNvPr>
          <p:cNvSpPr>
            <a:spLocks noGrp="1"/>
          </p:cNvSpPr>
          <p:nvPr>
            <p:ph type="subTitle" idx="1"/>
          </p:nvPr>
        </p:nvSpPr>
        <p:spPr>
          <a:xfrm>
            <a:off x="1068265" y="1431746"/>
            <a:ext cx="7315200" cy="914400"/>
          </a:xfrm>
        </p:spPr>
        <p:txBody>
          <a:bodyPr/>
          <a:lstStyle/>
          <a:p>
            <a:r>
              <a:rPr lang="en-GB" sz="2400" dirty="0">
                <a:solidFill>
                  <a:srgbClr val="FFFFFF"/>
                </a:solidFill>
              </a:rPr>
              <a:t>Topic 1: Introduction to Carbon Market</a:t>
            </a:r>
            <a:endParaRPr lang="en-GB" sz="2400" dirty="0"/>
          </a:p>
          <a:p>
            <a:endParaRPr lang="en-GB" dirty="0"/>
          </a:p>
        </p:txBody>
      </p:sp>
    </p:spTree>
    <p:extLst>
      <p:ext uri="{BB962C8B-B14F-4D97-AF65-F5344CB8AC3E}">
        <p14:creationId xmlns:p14="http://schemas.microsoft.com/office/powerpoint/2010/main" val="3545441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8FCBE-A8F8-928F-9F49-63F4CED8B6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29189A-50BD-48D6-74C9-7C74C91EE5C0}"/>
              </a:ext>
            </a:extLst>
          </p:cNvPr>
          <p:cNvSpPr>
            <a:spLocks noGrp="1"/>
          </p:cNvSpPr>
          <p:nvPr>
            <p:ph type="title"/>
          </p:nvPr>
        </p:nvSpPr>
        <p:spPr>
          <a:xfrm>
            <a:off x="252919" y="1123837"/>
            <a:ext cx="2633156" cy="4601183"/>
          </a:xfrm>
        </p:spPr>
        <p:txBody>
          <a:bodyPr>
            <a:normAutofit/>
          </a:bodyPr>
          <a:lstStyle/>
          <a:p>
            <a:r>
              <a:rPr lang="en-GB" sz="2400" b="1"/>
              <a:t>Acknowledgement</a:t>
            </a:r>
          </a:p>
        </p:txBody>
      </p:sp>
      <p:sp>
        <p:nvSpPr>
          <p:cNvPr id="3" name="Content Placeholder 2">
            <a:extLst>
              <a:ext uri="{FF2B5EF4-FFF2-40B4-BE49-F238E27FC236}">
                <a16:creationId xmlns:a16="http://schemas.microsoft.com/office/drawing/2014/main" id="{89CE1C1F-DED9-7CB7-AB51-E96497C1BD34}"/>
              </a:ext>
            </a:extLst>
          </p:cNvPr>
          <p:cNvSpPr>
            <a:spLocks noGrp="1"/>
          </p:cNvSpPr>
          <p:nvPr>
            <p:ph idx="1"/>
          </p:nvPr>
        </p:nvSpPr>
        <p:spPr>
          <a:xfrm>
            <a:off x="3869268" y="884903"/>
            <a:ext cx="6717770" cy="2622253"/>
          </a:xfrm>
        </p:spPr>
        <p:txBody>
          <a:bodyPr>
            <a:normAutofit/>
          </a:bodyPr>
          <a:lstStyle/>
          <a:p>
            <a:pPr marL="0" indent="0">
              <a:buNone/>
            </a:pPr>
            <a:r>
              <a:rPr lang="en-GB" sz="2800"/>
              <a:t>This presentation and accompanying materials was developed by </a:t>
            </a:r>
            <a:r>
              <a:rPr lang="en-GB" sz="2800" b="1"/>
              <a:t>Somerset Origination</a:t>
            </a:r>
            <a:r>
              <a:rPr lang="en-GB" sz="2800"/>
              <a:t>,</a:t>
            </a:r>
            <a:r>
              <a:rPr lang="en-GB" sz="2800" b="1"/>
              <a:t> </a:t>
            </a:r>
            <a:r>
              <a:rPr lang="en-GB" sz="2800"/>
              <a:t>as part of a programme overseen by the</a:t>
            </a:r>
            <a:r>
              <a:rPr lang="en-GB" sz="2800" b="1"/>
              <a:t> Gold Standard Foundation </a:t>
            </a:r>
            <a:r>
              <a:rPr lang="en-GB" sz="2800"/>
              <a:t>and funded by the </a:t>
            </a:r>
            <a:r>
              <a:rPr lang="en-GB" sz="2800" b="1"/>
              <a:t>German Ministry of Economic Affairs and Climate Action</a:t>
            </a:r>
            <a:r>
              <a:rPr lang="en-GB" sz="2800"/>
              <a:t>. </a:t>
            </a:r>
            <a:endParaRPr lang="en-GB"/>
          </a:p>
        </p:txBody>
      </p:sp>
      <p:pic>
        <p:nvPicPr>
          <p:cNvPr id="1026" name="Picture 2" descr="AMAREA Technology - 3D-Printers for Multi-Material Additive Manufacturing">
            <a:extLst>
              <a:ext uri="{FF2B5EF4-FFF2-40B4-BE49-F238E27FC236}">
                <a16:creationId xmlns:a16="http://schemas.microsoft.com/office/drawing/2014/main" id="{6CD72CEA-051D-EC08-AB2B-ECA1AB4083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76268" y="3784282"/>
            <a:ext cx="2123319" cy="155381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old Standard - Carbon Offset Guide">
            <a:extLst>
              <a:ext uri="{FF2B5EF4-FFF2-40B4-BE49-F238E27FC236}">
                <a16:creationId xmlns:a16="http://schemas.microsoft.com/office/drawing/2014/main" id="{C29C97AF-0EEB-A51C-70DB-F517F8D57C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005" y="3778120"/>
            <a:ext cx="2859919" cy="156344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blue and black logo&#10;&#10;Description automatically generated">
            <a:extLst>
              <a:ext uri="{FF2B5EF4-FFF2-40B4-BE49-F238E27FC236}">
                <a16:creationId xmlns:a16="http://schemas.microsoft.com/office/drawing/2014/main" id="{5F9440B3-2914-AA41-E784-583905091F01}"/>
              </a:ext>
            </a:extLst>
          </p:cNvPr>
          <p:cNvPicPr>
            <a:picLocks noChangeAspect="1"/>
          </p:cNvPicPr>
          <p:nvPr/>
        </p:nvPicPr>
        <p:blipFill>
          <a:blip r:embed="rId5"/>
          <a:stretch>
            <a:fillRect/>
          </a:stretch>
        </p:blipFill>
        <p:spPr>
          <a:xfrm>
            <a:off x="3442470" y="3269288"/>
            <a:ext cx="2520759" cy="2597728"/>
          </a:xfrm>
          <a:prstGeom prst="rect">
            <a:avLst/>
          </a:prstGeom>
        </p:spPr>
      </p:pic>
    </p:spTree>
    <p:extLst>
      <p:ext uri="{BB962C8B-B14F-4D97-AF65-F5344CB8AC3E}">
        <p14:creationId xmlns:p14="http://schemas.microsoft.com/office/powerpoint/2010/main" val="1100403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ABB3C-C753-847D-CD72-BF11F970A4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6EB097-CAAA-DF96-616F-42B06B3DB8B6}"/>
              </a:ext>
            </a:extLst>
          </p:cNvPr>
          <p:cNvSpPr>
            <a:spLocks noGrp="1"/>
          </p:cNvSpPr>
          <p:nvPr>
            <p:ph type="title"/>
          </p:nvPr>
        </p:nvSpPr>
        <p:spPr/>
        <p:txBody>
          <a:bodyPr/>
          <a:lstStyle/>
          <a:p>
            <a:r>
              <a:rPr lang="en-GB"/>
              <a:t>Learning Objectives</a:t>
            </a:r>
            <a:endParaRPr lang="en-GB" dirty="0"/>
          </a:p>
        </p:txBody>
      </p:sp>
      <p:sp>
        <p:nvSpPr>
          <p:cNvPr id="3" name="Content Placeholder 2">
            <a:extLst>
              <a:ext uri="{FF2B5EF4-FFF2-40B4-BE49-F238E27FC236}">
                <a16:creationId xmlns:a16="http://schemas.microsoft.com/office/drawing/2014/main" id="{60F17EF6-3D9B-986B-BD7F-060D8DE56F3A}"/>
              </a:ext>
            </a:extLst>
          </p:cNvPr>
          <p:cNvSpPr>
            <a:spLocks noGrp="1"/>
          </p:cNvSpPr>
          <p:nvPr>
            <p:ph idx="1"/>
          </p:nvPr>
        </p:nvSpPr>
        <p:spPr/>
        <p:txBody>
          <a:bodyPr>
            <a:normAutofit/>
          </a:bodyPr>
          <a:lstStyle/>
          <a:p>
            <a:pPr marL="0" indent="0">
              <a:buNone/>
            </a:pPr>
            <a:r>
              <a:rPr lang="en-GB" sz="3200" dirty="0"/>
              <a:t>To understand:</a:t>
            </a:r>
          </a:p>
          <a:p>
            <a:pPr marL="457200" indent="-457200">
              <a:buFont typeface="+mj-lt"/>
              <a:buAutoNum type="arabicPeriod"/>
            </a:pPr>
            <a:r>
              <a:rPr lang="en-GB" sz="3200" dirty="0"/>
              <a:t>What Article 6 is</a:t>
            </a:r>
          </a:p>
          <a:p>
            <a:pPr marL="457200" indent="-457200">
              <a:buFont typeface="+mj-lt"/>
              <a:buAutoNum type="arabicPeriod"/>
            </a:pPr>
            <a:r>
              <a:rPr lang="en-GB" sz="3200" dirty="0"/>
              <a:t>Status of Article 6 implementation</a:t>
            </a:r>
          </a:p>
          <a:p>
            <a:pPr marL="457200" indent="-457200">
              <a:buFont typeface="+mj-lt"/>
              <a:buAutoNum type="arabicPeriod"/>
            </a:pPr>
            <a:r>
              <a:rPr lang="en-GB" sz="3200" dirty="0"/>
              <a:t>Article 6 for national governments</a:t>
            </a:r>
          </a:p>
          <a:p>
            <a:pPr marL="457200" indent="-457200">
              <a:buFont typeface="+mj-lt"/>
              <a:buAutoNum type="arabicPeriod"/>
            </a:pPr>
            <a:r>
              <a:rPr lang="en-GB" sz="3200" dirty="0"/>
              <a:t>Article 6 for project developers</a:t>
            </a:r>
          </a:p>
          <a:p>
            <a:pPr marL="457200" indent="-457200">
              <a:buFont typeface="+mj-lt"/>
              <a:buAutoNum type="arabicPeriod"/>
            </a:pPr>
            <a:r>
              <a:rPr lang="en-GB" sz="3200" dirty="0"/>
              <a:t>Links between Article 6 and the voluntary carbon market</a:t>
            </a:r>
          </a:p>
        </p:txBody>
      </p:sp>
    </p:spTree>
    <p:extLst>
      <p:ext uri="{BB962C8B-B14F-4D97-AF65-F5344CB8AC3E}">
        <p14:creationId xmlns:p14="http://schemas.microsoft.com/office/powerpoint/2010/main" val="1758725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77EBD-61C3-C979-54C8-521A9DB7A48C}"/>
              </a:ext>
            </a:extLst>
          </p:cNvPr>
          <p:cNvSpPr>
            <a:spLocks noGrp="1"/>
          </p:cNvSpPr>
          <p:nvPr>
            <p:ph type="title"/>
          </p:nvPr>
        </p:nvSpPr>
        <p:spPr/>
        <p:txBody>
          <a:bodyPr/>
          <a:lstStyle/>
          <a:p>
            <a:r>
              <a:rPr lang="en-GB" dirty="0"/>
              <a:t>What is Article 6?</a:t>
            </a:r>
          </a:p>
        </p:txBody>
      </p:sp>
      <p:pic>
        <p:nvPicPr>
          <p:cNvPr id="4098" name="Picture 2" descr="COP 21 Paris - Center for Climate and Energy SolutionsCenter for Climate  and Energy Solutions">
            <a:extLst>
              <a:ext uri="{FF2B5EF4-FFF2-40B4-BE49-F238E27FC236}">
                <a16:creationId xmlns:a16="http://schemas.microsoft.com/office/drawing/2014/main" id="{799B8C43-753B-E601-193B-ADE45285A6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6999" y="744728"/>
            <a:ext cx="8039099" cy="53593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E3B3D82D-7A89-FEEF-8221-562035BDABCC}"/>
              </a:ext>
            </a:extLst>
          </p:cNvPr>
          <p:cNvPicPr>
            <a:picLocks noChangeAspect="1"/>
          </p:cNvPicPr>
          <p:nvPr/>
        </p:nvPicPr>
        <p:blipFill>
          <a:blip r:embed="rId4">
            <a:alphaModFix amt="93000"/>
          </a:blip>
          <a:stretch>
            <a:fillRect/>
          </a:stretch>
        </p:blipFill>
        <p:spPr>
          <a:xfrm rot="212240">
            <a:off x="4612315" y="658180"/>
            <a:ext cx="6018460" cy="18139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a:extLst>
              <a:ext uri="{FF2B5EF4-FFF2-40B4-BE49-F238E27FC236}">
                <a16:creationId xmlns:a16="http://schemas.microsoft.com/office/drawing/2014/main" id="{856B4896-48B7-E2E0-4578-E6F7C6AA8907}"/>
              </a:ext>
            </a:extLst>
          </p:cNvPr>
          <p:cNvPicPr>
            <a:picLocks noChangeAspect="1"/>
          </p:cNvPicPr>
          <p:nvPr/>
        </p:nvPicPr>
        <p:blipFill>
          <a:blip r:embed="rId5">
            <a:alphaModFix amt="94000"/>
          </a:blip>
          <a:stretch>
            <a:fillRect/>
          </a:stretch>
        </p:blipFill>
        <p:spPr>
          <a:xfrm rot="21365374">
            <a:off x="4404696" y="2871763"/>
            <a:ext cx="6433699" cy="31869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20246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74EE3-F051-4377-5746-8730DD44964D}"/>
              </a:ext>
            </a:extLst>
          </p:cNvPr>
          <p:cNvSpPr>
            <a:spLocks noGrp="1"/>
          </p:cNvSpPr>
          <p:nvPr>
            <p:ph type="title"/>
          </p:nvPr>
        </p:nvSpPr>
        <p:spPr/>
        <p:txBody>
          <a:bodyPr/>
          <a:lstStyle/>
          <a:p>
            <a:r>
              <a:rPr lang="en-GB" dirty="0"/>
              <a:t>What is Article 6?</a:t>
            </a:r>
          </a:p>
        </p:txBody>
      </p:sp>
      <p:pic>
        <p:nvPicPr>
          <p:cNvPr id="4" name="Online Media 3" descr="Introduction to Article 6 (English)">
            <a:hlinkClick r:id="" action="ppaction://media"/>
            <a:extLst>
              <a:ext uri="{FF2B5EF4-FFF2-40B4-BE49-F238E27FC236}">
                <a16:creationId xmlns:a16="http://schemas.microsoft.com/office/drawing/2014/main" id="{15AF3EBB-F06A-A90B-AC70-4F113C1279CA}"/>
              </a:ext>
            </a:extLst>
          </p:cNvPr>
          <p:cNvPicPr>
            <a:picLocks noGrp="1" noRot="1" noChangeAspect="1"/>
          </p:cNvPicPr>
          <p:nvPr>
            <p:ph idx="1"/>
            <a:videoFile r:link="rId1"/>
          </p:nvPr>
        </p:nvPicPr>
        <p:blipFill>
          <a:blip r:embed="rId4"/>
          <a:stretch>
            <a:fillRect/>
          </a:stretch>
        </p:blipFill>
        <p:spPr>
          <a:xfrm>
            <a:off x="3868738" y="1357313"/>
            <a:ext cx="7315200" cy="4133850"/>
          </a:xfrm>
          <a:prstGeom prst="rect">
            <a:avLst/>
          </a:prstGeom>
        </p:spPr>
      </p:pic>
      <p:sp>
        <p:nvSpPr>
          <p:cNvPr id="5" name="TextBox 4">
            <a:extLst>
              <a:ext uri="{FF2B5EF4-FFF2-40B4-BE49-F238E27FC236}">
                <a16:creationId xmlns:a16="http://schemas.microsoft.com/office/drawing/2014/main" id="{847DC041-11DB-118A-E23E-BBF54F45841B}"/>
              </a:ext>
            </a:extLst>
          </p:cNvPr>
          <p:cNvSpPr txBox="1"/>
          <p:nvPr/>
        </p:nvSpPr>
        <p:spPr>
          <a:xfrm>
            <a:off x="3868738" y="5725020"/>
            <a:ext cx="7273616" cy="307777"/>
          </a:xfrm>
          <a:prstGeom prst="rect">
            <a:avLst/>
          </a:prstGeom>
          <a:noFill/>
        </p:spPr>
        <p:txBody>
          <a:bodyPr wrap="square" rtlCol="0">
            <a:spAutoFit/>
          </a:bodyPr>
          <a:lstStyle/>
          <a:p>
            <a:r>
              <a:rPr lang="en-GB" sz="1400" b="1" i="1" dirty="0"/>
              <a:t>Source</a:t>
            </a:r>
            <a:r>
              <a:rPr lang="en-GB" sz="1400" i="1" dirty="0"/>
              <a:t>: Global Green Growth Institute. “Introduction to Article 6” (4 minutes)</a:t>
            </a:r>
          </a:p>
        </p:txBody>
      </p:sp>
    </p:spTree>
    <p:extLst>
      <p:ext uri="{BB962C8B-B14F-4D97-AF65-F5344CB8AC3E}">
        <p14:creationId xmlns:p14="http://schemas.microsoft.com/office/powerpoint/2010/main" val="3020941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C2CFB-1846-221A-6728-0ED170F31462}"/>
              </a:ext>
            </a:extLst>
          </p:cNvPr>
          <p:cNvSpPr>
            <a:spLocks noGrp="1"/>
          </p:cNvSpPr>
          <p:nvPr>
            <p:ph type="title"/>
          </p:nvPr>
        </p:nvSpPr>
        <p:spPr/>
        <p:txBody>
          <a:bodyPr/>
          <a:lstStyle/>
          <a:p>
            <a:r>
              <a:rPr lang="en-GB" dirty="0"/>
              <a:t>What is Article 6.2 (bilateral agreements)?</a:t>
            </a:r>
          </a:p>
        </p:txBody>
      </p:sp>
      <p:graphicFrame>
        <p:nvGraphicFramePr>
          <p:cNvPr id="6" name="Table 5">
            <a:extLst>
              <a:ext uri="{FF2B5EF4-FFF2-40B4-BE49-F238E27FC236}">
                <a16:creationId xmlns:a16="http://schemas.microsoft.com/office/drawing/2014/main" id="{28ABC8A7-00BA-F85D-355A-E6314904D7DB}"/>
              </a:ext>
            </a:extLst>
          </p:cNvPr>
          <p:cNvGraphicFramePr>
            <a:graphicFrameLocks noGrp="1"/>
          </p:cNvGraphicFramePr>
          <p:nvPr>
            <p:extLst>
              <p:ext uri="{D42A27DB-BD31-4B8C-83A1-F6EECF244321}">
                <p14:modId xmlns:p14="http://schemas.microsoft.com/office/powerpoint/2010/main" val="1140866585"/>
              </p:ext>
            </p:extLst>
          </p:nvPr>
        </p:nvGraphicFramePr>
        <p:xfrm>
          <a:off x="3603626" y="1123837"/>
          <a:ext cx="7959109" cy="4783412"/>
        </p:xfrm>
        <a:graphic>
          <a:graphicData uri="http://schemas.openxmlformats.org/drawingml/2006/table">
            <a:tbl>
              <a:tblPr firstRow="1" bandRow="1">
                <a:tableStyleId>{68D230F3-CF80-4859-8CE7-A43EE81993B5}</a:tableStyleId>
              </a:tblPr>
              <a:tblGrid>
                <a:gridCol w="2244281">
                  <a:extLst>
                    <a:ext uri="{9D8B030D-6E8A-4147-A177-3AD203B41FA5}">
                      <a16:colId xmlns:a16="http://schemas.microsoft.com/office/drawing/2014/main" val="4240362457"/>
                    </a:ext>
                  </a:extLst>
                </a:gridCol>
                <a:gridCol w="5714828">
                  <a:extLst>
                    <a:ext uri="{9D8B030D-6E8A-4147-A177-3AD203B41FA5}">
                      <a16:colId xmlns:a16="http://schemas.microsoft.com/office/drawing/2014/main" val="3331893191"/>
                    </a:ext>
                  </a:extLst>
                </a:gridCol>
              </a:tblGrid>
              <a:tr h="791500">
                <a:tc>
                  <a:txBody>
                    <a:bodyPr/>
                    <a:lstStyle/>
                    <a:p>
                      <a:r>
                        <a:rPr lang="en-GB" sz="2000" dirty="0">
                          <a:solidFill>
                            <a:schemeClr val="bg1"/>
                          </a:solidFill>
                        </a:rPr>
                        <a:t>What is </a:t>
                      </a:r>
                      <a:r>
                        <a:rPr lang="en-GB" sz="2000" b="1" dirty="0">
                          <a:solidFill>
                            <a:schemeClr val="bg1"/>
                          </a:solidFill>
                        </a:rPr>
                        <a:t>Article 6.2?</a:t>
                      </a:r>
                      <a:endParaRPr lang="en-GB" sz="2000" i="1" dirty="0">
                        <a:solidFill>
                          <a:schemeClr val="bg1"/>
                        </a:solidFill>
                      </a:endParaRPr>
                    </a:p>
                  </a:txBody>
                  <a:tcPr anchor="ctr">
                    <a:solidFill>
                      <a:schemeClr val="accent6">
                        <a:lumMod val="75000"/>
                      </a:schemeClr>
                    </a:solidFill>
                  </a:tcPr>
                </a:tc>
                <a:tc>
                  <a:txBody>
                    <a:bodyPr/>
                    <a:lstStyle/>
                    <a:p>
                      <a:r>
                        <a:rPr lang="en-GB" sz="2000" b="0" dirty="0"/>
                        <a:t>Around 40 pages (so far!) of guidance for countries participating in Article 6</a:t>
                      </a:r>
                    </a:p>
                  </a:txBody>
                  <a:tcPr anchor="ctr"/>
                </a:tc>
                <a:extLst>
                  <a:ext uri="{0D108BD9-81ED-4DB2-BD59-A6C34878D82A}">
                    <a16:rowId xmlns:a16="http://schemas.microsoft.com/office/drawing/2014/main" val="1583012775"/>
                  </a:ext>
                </a:extLst>
              </a:tr>
              <a:tr h="2168021">
                <a:tc>
                  <a:txBody>
                    <a:bodyPr/>
                    <a:lstStyle/>
                    <a:p>
                      <a:r>
                        <a:rPr lang="en-GB" sz="2000" b="1" dirty="0">
                          <a:solidFill>
                            <a:schemeClr val="bg1"/>
                          </a:solidFill>
                        </a:rPr>
                        <a:t>What does the guidance cover?</a:t>
                      </a:r>
                    </a:p>
                  </a:txBody>
                  <a:tcPr anchor="ctr">
                    <a:solidFill>
                      <a:schemeClr val="accent6">
                        <a:lumMod val="75000"/>
                      </a:schemeClr>
                    </a:solidFill>
                  </a:tcPr>
                </a:tc>
                <a:tc>
                  <a:txBody>
                    <a:bodyPr/>
                    <a:lstStyle/>
                    <a:p>
                      <a:pPr marL="342900" indent="-342900">
                        <a:buFont typeface="+mj-lt"/>
                        <a:buAutoNum type="arabicPeriod"/>
                      </a:pPr>
                      <a:r>
                        <a:rPr lang="en-GB" sz="2000" dirty="0"/>
                        <a:t>Requirements to participate in Article 6.2</a:t>
                      </a:r>
                    </a:p>
                    <a:p>
                      <a:pPr marL="342900" indent="-342900">
                        <a:buFont typeface="+mj-lt"/>
                        <a:buAutoNum type="arabicPeriod"/>
                      </a:pPr>
                      <a:r>
                        <a:rPr lang="en-GB" sz="2000" dirty="0"/>
                        <a:t>How to account for traded carbon</a:t>
                      </a:r>
                    </a:p>
                    <a:p>
                      <a:pPr marL="342900" indent="-342900">
                        <a:buFont typeface="+mj-lt"/>
                        <a:buAutoNum type="arabicPeriod"/>
                      </a:pPr>
                      <a:r>
                        <a:rPr lang="en-GB" sz="2000" dirty="0"/>
                        <a:t>How to track traded carbon</a:t>
                      </a:r>
                    </a:p>
                    <a:p>
                      <a:pPr marL="342900" indent="-342900">
                        <a:buFont typeface="+mj-lt"/>
                        <a:buAutoNum type="arabicPeriod"/>
                      </a:pPr>
                      <a:r>
                        <a:rPr lang="en-GB" sz="2000" dirty="0"/>
                        <a:t>What to report, when, and in what format</a:t>
                      </a:r>
                    </a:p>
                    <a:p>
                      <a:pPr marL="342900" indent="-342900">
                        <a:buFont typeface="+mj-lt"/>
                        <a:buAutoNum type="arabicPeriod"/>
                      </a:pPr>
                      <a:r>
                        <a:rPr lang="en-GB" sz="2000" dirty="0"/>
                        <a:t>How this information will be reviewed</a:t>
                      </a:r>
                    </a:p>
                    <a:p>
                      <a:pPr marL="342900" indent="-342900">
                        <a:buFont typeface="+mj-lt"/>
                        <a:buAutoNum type="arabicPeriod"/>
                      </a:pPr>
                      <a:r>
                        <a:rPr lang="en-GB" sz="2000" dirty="0"/>
                        <a:t>The IT infrastructure for tracking and reporting</a:t>
                      </a:r>
                    </a:p>
                  </a:txBody>
                  <a:tcPr anchor="ctr"/>
                </a:tc>
                <a:extLst>
                  <a:ext uri="{0D108BD9-81ED-4DB2-BD59-A6C34878D82A}">
                    <a16:rowId xmlns:a16="http://schemas.microsoft.com/office/drawing/2014/main" val="1556970980"/>
                  </a:ext>
                </a:extLst>
              </a:tr>
              <a:tr h="1823891">
                <a:tc>
                  <a:txBody>
                    <a:bodyPr/>
                    <a:lstStyle/>
                    <a:p>
                      <a:r>
                        <a:rPr lang="en-GB" sz="2000" b="1" dirty="0">
                          <a:solidFill>
                            <a:schemeClr val="bg1"/>
                          </a:solidFill>
                        </a:rPr>
                        <a:t>How are carbon credits generated and traded under Article 6.2?</a:t>
                      </a:r>
                    </a:p>
                  </a:txBody>
                  <a:tcPr anchor="ctr">
                    <a:solidFill>
                      <a:schemeClr val="accent6">
                        <a:lumMod val="75000"/>
                      </a:schemeClr>
                    </a:solidFill>
                  </a:tcPr>
                </a:tc>
                <a:tc>
                  <a:txBody>
                    <a:bodyPr/>
                    <a:lstStyle/>
                    <a:p>
                      <a:r>
                        <a:rPr lang="en-GB" sz="2000" dirty="0"/>
                        <a:t>One of three ways:</a:t>
                      </a:r>
                    </a:p>
                    <a:p>
                      <a:pPr marL="342900" indent="-342900">
                        <a:buFont typeface="+mj-lt"/>
                        <a:buAutoNum type="arabicPeriod"/>
                      </a:pPr>
                      <a:r>
                        <a:rPr lang="en-GB" sz="2000" dirty="0"/>
                        <a:t>Using standards adopted by the country</a:t>
                      </a:r>
                    </a:p>
                    <a:p>
                      <a:pPr marL="342900" indent="-342900">
                        <a:buFont typeface="+mj-lt"/>
                        <a:buAutoNum type="arabicPeriod"/>
                      </a:pPr>
                      <a:r>
                        <a:rPr lang="en-GB" sz="2000" dirty="0"/>
                        <a:t>Using independent crediting standards</a:t>
                      </a:r>
                    </a:p>
                    <a:p>
                      <a:pPr marL="342900" indent="-342900">
                        <a:buFont typeface="+mj-lt"/>
                        <a:buAutoNum type="arabicPeriod"/>
                      </a:pPr>
                      <a:r>
                        <a:rPr lang="en-GB" sz="2000" dirty="0"/>
                        <a:t>Using the Article 6.4 mechanism</a:t>
                      </a:r>
                    </a:p>
                  </a:txBody>
                  <a:tcPr anchor="ctr"/>
                </a:tc>
                <a:extLst>
                  <a:ext uri="{0D108BD9-81ED-4DB2-BD59-A6C34878D82A}">
                    <a16:rowId xmlns:a16="http://schemas.microsoft.com/office/drawing/2014/main" val="4047495922"/>
                  </a:ext>
                </a:extLst>
              </a:tr>
            </a:tbl>
          </a:graphicData>
        </a:graphic>
      </p:graphicFrame>
    </p:spTree>
    <p:extLst>
      <p:ext uri="{BB962C8B-B14F-4D97-AF65-F5344CB8AC3E}">
        <p14:creationId xmlns:p14="http://schemas.microsoft.com/office/powerpoint/2010/main" val="3347682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345C2-D947-CDAA-4700-322F34CAA6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882F21-FBDF-2700-2C2C-72FFADC55EE5}"/>
              </a:ext>
            </a:extLst>
          </p:cNvPr>
          <p:cNvSpPr>
            <a:spLocks noGrp="1"/>
          </p:cNvSpPr>
          <p:nvPr>
            <p:ph type="title"/>
          </p:nvPr>
        </p:nvSpPr>
        <p:spPr/>
        <p:txBody>
          <a:bodyPr/>
          <a:lstStyle/>
          <a:p>
            <a:r>
              <a:rPr lang="en-GB" dirty="0"/>
              <a:t>What is Article 6.4?</a:t>
            </a:r>
          </a:p>
        </p:txBody>
      </p:sp>
      <p:graphicFrame>
        <p:nvGraphicFramePr>
          <p:cNvPr id="4" name="Table 3">
            <a:extLst>
              <a:ext uri="{FF2B5EF4-FFF2-40B4-BE49-F238E27FC236}">
                <a16:creationId xmlns:a16="http://schemas.microsoft.com/office/drawing/2014/main" id="{3357E289-8E29-BD5C-89E0-850299932028}"/>
              </a:ext>
            </a:extLst>
          </p:cNvPr>
          <p:cNvGraphicFramePr>
            <a:graphicFrameLocks noGrp="1"/>
          </p:cNvGraphicFramePr>
          <p:nvPr>
            <p:extLst>
              <p:ext uri="{D42A27DB-BD31-4B8C-83A1-F6EECF244321}">
                <p14:modId xmlns:p14="http://schemas.microsoft.com/office/powerpoint/2010/main" val="4130224895"/>
              </p:ext>
            </p:extLst>
          </p:nvPr>
        </p:nvGraphicFramePr>
        <p:xfrm>
          <a:off x="3616240" y="1915668"/>
          <a:ext cx="7956000" cy="3017520"/>
        </p:xfrm>
        <a:graphic>
          <a:graphicData uri="http://schemas.openxmlformats.org/drawingml/2006/table">
            <a:tbl>
              <a:tblPr firstRow="1" bandRow="1">
                <a:tableStyleId>{68D230F3-CF80-4859-8CE7-A43EE81993B5}</a:tableStyleId>
              </a:tblPr>
              <a:tblGrid>
                <a:gridCol w="2211673">
                  <a:extLst>
                    <a:ext uri="{9D8B030D-6E8A-4147-A177-3AD203B41FA5}">
                      <a16:colId xmlns:a16="http://schemas.microsoft.com/office/drawing/2014/main" val="4240362457"/>
                    </a:ext>
                  </a:extLst>
                </a:gridCol>
                <a:gridCol w="5744327">
                  <a:extLst>
                    <a:ext uri="{9D8B030D-6E8A-4147-A177-3AD203B41FA5}">
                      <a16:colId xmlns:a16="http://schemas.microsoft.com/office/drawing/2014/main" val="3331893191"/>
                    </a:ext>
                  </a:extLst>
                </a:gridCol>
              </a:tblGrid>
              <a:tr h="370840">
                <a:tc>
                  <a:txBody>
                    <a:bodyPr/>
                    <a:lstStyle/>
                    <a:p>
                      <a:r>
                        <a:rPr lang="en-GB" sz="2000" dirty="0">
                          <a:solidFill>
                            <a:schemeClr val="bg1"/>
                          </a:solidFill>
                        </a:rPr>
                        <a:t>What is </a:t>
                      </a:r>
                      <a:r>
                        <a:rPr lang="en-GB" sz="2000" b="1" dirty="0">
                          <a:solidFill>
                            <a:schemeClr val="bg1"/>
                          </a:solidFill>
                        </a:rPr>
                        <a:t>Article 6.4?</a:t>
                      </a:r>
                      <a:endParaRPr lang="en-GB" sz="2000" i="1" dirty="0">
                        <a:solidFill>
                          <a:schemeClr val="bg1"/>
                        </a:solidFill>
                      </a:endParaRPr>
                    </a:p>
                  </a:txBody>
                  <a:tcPr anchor="ctr">
                    <a:solidFill>
                      <a:schemeClr val="accent6">
                        <a:lumMod val="75000"/>
                      </a:schemeClr>
                    </a:solidFill>
                  </a:tcPr>
                </a:tc>
                <a:tc>
                  <a:txBody>
                    <a:bodyPr/>
                    <a:lstStyle/>
                    <a:p>
                      <a:r>
                        <a:rPr lang="en-GB" sz="2000" b="0" dirty="0"/>
                        <a:t>A new crediting mechanism established under the UN</a:t>
                      </a:r>
                    </a:p>
                  </a:txBody>
                  <a:tcPr anchor="ctr"/>
                </a:tc>
                <a:extLst>
                  <a:ext uri="{0D108BD9-81ED-4DB2-BD59-A6C34878D82A}">
                    <a16:rowId xmlns:a16="http://schemas.microsoft.com/office/drawing/2014/main" val="1583012775"/>
                  </a:ext>
                </a:extLst>
              </a:tr>
              <a:tr h="370840">
                <a:tc>
                  <a:txBody>
                    <a:bodyPr/>
                    <a:lstStyle/>
                    <a:p>
                      <a:r>
                        <a:rPr lang="en-GB" sz="2000" b="1" dirty="0">
                          <a:solidFill>
                            <a:schemeClr val="bg1"/>
                          </a:solidFill>
                        </a:rPr>
                        <a:t>What does Article 6.4 do?</a:t>
                      </a:r>
                    </a:p>
                  </a:txBody>
                  <a:tcPr anchor="ctr">
                    <a:solidFill>
                      <a:schemeClr val="accent6">
                        <a:lumMod val="75000"/>
                      </a:schemeClr>
                    </a:solidFill>
                  </a:tcPr>
                </a:tc>
                <a:tc>
                  <a:txBody>
                    <a:bodyPr/>
                    <a:lstStyle/>
                    <a:p>
                      <a:pPr marL="342900" indent="-342900">
                        <a:buFont typeface="Arial" panose="020B0604020202020204" pitchFamily="34" charset="0"/>
                        <a:buChar char="•"/>
                      </a:pPr>
                      <a:r>
                        <a:rPr lang="en-GB" sz="2000" dirty="0"/>
                        <a:t>Project developers can develop projects to generate Article 6.4 carbon credits (A6.4 </a:t>
                      </a:r>
                      <a:r>
                        <a:rPr lang="en-GB" sz="2000" dirty="0" err="1"/>
                        <a:t>Ers</a:t>
                      </a:r>
                      <a:r>
                        <a:rPr lang="en-GB" sz="2000" dirty="0"/>
                        <a:t>)</a:t>
                      </a:r>
                    </a:p>
                    <a:p>
                      <a:pPr marL="342900" indent="-342900">
                        <a:buFont typeface="Arial" panose="020B0604020202020204" pitchFamily="34" charset="0"/>
                        <a:buChar char="•"/>
                      </a:pPr>
                      <a:r>
                        <a:rPr lang="en-GB" sz="2000" dirty="0"/>
                        <a:t>Similar to other mechanisms (CDM, Gold Standard)</a:t>
                      </a:r>
                    </a:p>
                  </a:txBody>
                  <a:tcPr anchor="ctr"/>
                </a:tc>
                <a:extLst>
                  <a:ext uri="{0D108BD9-81ED-4DB2-BD59-A6C34878D82A}">
                    <a16:rowId xmlns:a16="http://schemas.microsoft.com/office/drawing/2014/main" val="1556970980"/>
                  </a:ext>
                </a:extLst>
              </a:tr>
              <a:tr h="370840">
                <a:tc>
                  <a:txBody>
                    <a:bodyPr/>
                    <a:lstStyle/>
                    <a:p>
                      <a:r>
                        <a:rPr lang="en-GB" sz="2000" b="1" dirty="0">
                          <a:solidFill>
                            <a:schemeClr val="bg1"/>
                          </a:solidFill>
                        </a:rPr>
                        <a:t>Is Article 6.4 already operational?</a:t>
                      </a:r>
                    </a:p>
                  </a:txBody>
                  <a:tcPr anchor="ctr">
                    <a:solidFill>
                      <a:schemeClr val="accent6">
                        <a:lumMod val="75000"/>
                      </a:schemeClr>
                    </a:solidFill>
                  </a:tcPr>
                </a:tc>
                <a:tc>
                  <a:txBody>
                    <a:bodyPr/>
                    <a:lstStyle/>
                    <a:p>
                      <a:pPr marL="342900" indent="-342900">
                        <a:buFont typeface="Arial" panose="020B0604020202020204" pitchFamily="34" charset="0"/>
                        <a:buChar char="•"/>
                      </a:pPr>
                      <a:r>
                        <a:rPr lang="en-GB" sz="2000" dirty="0"/>
                        <a:t>Countries are still finalising the rules</a:t>
                      </a:r>
                    </a:p>
                    <a:p>
                      <a:pPr marL="342900" indent="-342900">
                        <a:buFont typeface="Arial" panose="020B0604020202020204" pitchFamily="34" charset="0"/>
                        <a:buChar char="•"/>
                      </a:pPr>
                      <a:r>
                        <a:rPr lang="en-GB" sz="2000" dirty="0"/>
                        <a:t>Should be operational in 2025</a:t>
                      </a:r>
                    </a:p>
                  </a:txBody>
                  <a:tcPr anchor="ctr"/>
                </a:tc>
                <a:extLst>
                  <a:ext uri="{0D108BD9-81ED-4DB2-BD59-A6C34878D82A}">
                    <a16:rowId xmlns:a16="http://schemas.microsoft.com/office/drawing/2014/main" val="4047495922"/>
                  </a:ext>
                </a:extLst>
              </a:tr>
            </a:tbl>
          </a:graphicData>
        </a:graphic>
      </p:graphicFrame>
    </p:spTree>
    <p:extLst>
      <p:ext uri="{BB962C8B-B14F-4D97-AF65-F5344CB8AC3E}">
        <p14:creationId xmlns:p14="http://schemas.microsoft.com/office/powerpoint/2010/main" val="3386022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3B4E387-62C2-932D-C38A-B3D32803DC71}"/>
              </a:ext>
            </a:extLst>
          </p:cNvPr>
          <p:cNvSpPr/>
          <p:nvPr/>
        </p:nvSpPr>
        <p:spPr>
          <a:xfrm>
            <a:off x="10815638" y="742951"/>
            <a:ext cx="1376361" cy="5362882"/>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5D007636-5459-23C6-DE38-1D1DAB60A137}"/>
              </a:ext>
            </a:extLst>
          </p:cNvPr>
          <p:cNvSpPr>
            <a:spLocks noGrp="1"/>
          </p:cNvSpPr>
          <p:nvPr>
            <p:ph type="title"/>
          </p:nvPr>
        </p:nvSpPr>
        <p:spPr/>
        <p:txBody>
          <a:bodyPr/>
          <a:lstStyle/>
          <a:p>
            <a:r>
              <a:rPr lang="en-GB" dirty="0"/>
              <a:t>Using Article 6 credits</a:t>
            </a:r>
          </a:p>
        </p:txBody>
      </p:sp>
      <p:sp>
        <p:nvSpPr>
          <p:cNvPr id="5" name="TextBox 4">
            <a:extLst>
              <a:ext uri="{FF2B5EF4-FFF2-40B4-BE49-F238E27FC236}">
                <a16:creationId xmlns:a16="http://schemas.microsoft.com/office/drawing/2014/main" id="{56079A33-7E2E-925F-3E56-C7E558F95CB1}"/>
              </a:ext>
            </a:extLst>
          </p:cNvPr>
          <p:cNvSpPr txBox="1"/>
          <p:nvPr/>
        </p:nvSpPr>
        <p:spPr>
          <a:xfrm>
            <a:off x="3723807" y="5613311"/>
            <a:ext cx="5048718" cy="523220"/>
          </a:xfrm>
          <a:prstGeom prst="rect">
            <a:avLst/>
          </a:prstGeom>
          <a:noFill/>
        </p:spPr>
        <p:txBody>
          <a:bodyPr wrap="square" rtlCol="0">
            <a:spAutoFit/>
          </a:bodyPr>
          <a:lstStyle/>
          <a:p>
            <a:r>
              <a:rPr lang="en-GB" sz="1400" b="1" i="1" dirty="0"/>
              <a:t>Source</a:t>
            </a:r>
            <a:r>
              <a:rPr lang="en-GB" sz="1400" i="1" dirty="0"/>
              <a:t>: Gold Standard. “The Mitigation Contribution under Article 6: key understandings and what it means for the VCM”</a:t>
            </a:r>
          </a:p>
        </p:txBody>
      </p:sp>
      <p:sp>
        <p:nvSpPr>
          <p:cNvPr id="9" name="Oval 8">
            <a:extLst>
              <a:ext uri="{FF2B5EF4-FFF2-40B4-BE49-F238E27FC236}">
                <a16:creationId xmlns:a16="http://schemas.microsoft.com/office/drawing/2014/main" id="{926EDD6F-B0B5-E4F1-9CED-E03BAD855E8A}"/>
              </a:ext>
            </a:extLst>
          </p:cNvPr>
          <p:cNvSpPr/>
          <p:nvPr/>
        </p:nvSpPr>
        <p:spPr>
          <a:xfrm>
            <a:off x="10292232" y="2652867"/>
            <a:ext cx="1480669" cy="154305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14C75364-B31D-644F-8D83-33090648ED80}"/>
              </a:ext>
            </a:extLst>
          </p:cNvPr>
          <p:cNvPicPr>
            <a:picLocks noChangeAspect="1"/>
          </p:cNvPicPr>
          <p:nvPr/>
        </p:nvPicPr>
        <p:blipFill>
          <a:blip r:embed="rId3">
            <a:alphaModFix/>
          </a:blip>
          <a:stretch>
            <a:fillRect/>
          </a:stretch>
        </p:blipFill>
        <p:spPr>
          <a:xfrm>
            <a:off x="3723807" y="1697228"/>
            <a:ext cx="7772400" cy="3454400"/>
          </a:xfrm>
          <a:prstGeom prst="rect">
            <a:avLst/>
          </a:prstGeom>
        </p:spPr>
      </p:pic>
      <p:sp>
        <p:nvSpPr>
          <p:cNvPr id="10" name="Rectangle 9">
            <a:extLst>
              <a:ext uri="{FF2B5EF4-FFF2-40B4-BE49-F238E27FC236}">
                <a16:creationId xmlns:a16="http://schemas.microsoft.com/office/drawing/2014/main" id="{7C6C1260-3E70-2A4B-95BA-96963CAC1453}"/>
              </a:ext>
            </a:extLst>
          </p:cNvPr>
          <p:cNvSpPr/>
          <p:nvPr/>
        </p:nvSpPr>
        <p:spPr>
          <a:xfrm>
            <a:off x="10815639" y="4000499"/>
            <a:ext cx="1376361" cy="2105333"/>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D4499CE6-6689-C5E7-392D-DE879E85CF7C}"/>
              </a:ext>
            </a:extLst>
          </p:cNvPr>
          <p:cNvSpPr/>
          <p:nvPr/>
        </p:nvSpPr>
        <p:spPr>
          <a:xfrm>
            <a:off x="10815639" y="742951"/>
            <a:ext cx="1376361" cy="211455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28749666"/>
      </p:ext>
    </p:extLst>
  </p:cSld>
  <p:clrMapOvr>
    <a:masterClrMapping/>
  </p:clrMapOvr>
</p:sld>
</file>

<file path=ppt/theme/theme1.xml><?xml version="1.0" encoding="utf-8"?>
<a:theme xmlns:a="http://schemas.openxmlformats.org/drawingml/2006/main" name="Fra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Weblink xmlns="c93523a4-b16d-4d59-a454-9acbe872ab36">
      <Url xsi:nil="true"/>
      <Description xsi:nil="true"/>
    </Weblink>
    <Relevance xmlns="c93523a4-b16d-4d59-a454-9acbe872ab36">
      <Value>Enter Choice #Art 6</Value>
    </Relevance>
    <Notes xmlns="c93523a4-b16d-4d59-a454-9acbe872ab36">NA</Notes>
    <TaxCatchAll xmlns="9ecebf30-e226-460f-96ee-74872a04efa4" xsi:nil="true"/>
    <lcf76f155ced4ddcb4097134ff3c332f xmlns="c93523a4-b16d-4d59-a454-9acbe872ab36">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457CCF858B3B24CB5C3BD98C9B15BCC" ma:contentTypeVersion="14" ma:contentTypeDescription="Create a new document." ma:contentTypeScope="" ma:versionID="31d155dba1adc1933ec71a8b2a545358">
  <xsd:schema xmlns:xsd="http://www.w3.org/2001/XMLSchema" xmlns:xs="http://www.w3.org/2001/XMLSchema" xmlns:p="http://schemas.microsoft.com/office/2006/metadata/properties" xmlns:ns2="9ecebf30-e226-460f-96ee-74872a04efa4" xmlns:ns3="78d9f431-6555-4918-a799-f2863251a69c" xmlns:ns4="c93523a4-b16d-4d59-a454-9acbe872ab36" targetNamespace="http://schemas.microsoft.com/office/2006/metadata/properties" ma:root="true" ma:fieldsID="2e254cafb327ee247686910fcc781b32" ns2:_="" ns3:_="" ns4:_="">
    <xsd:import namespace="9ecebf30-e226-460f-96ee-74872a04efa4"/>
    <xsd:import namespace="78d9f431-6555-4918-a799-f2863251a69c"/>
    <xsd:import namespace="c93523a4-b16d-4d59-a454-9acbe872ab36"/>
    <xsd:element name="properties">
      <xsd:complexType>
        <xsd:sequence>
          <xsd:element name="documentManagement">
            <xsd:complexType>
              <xsd:all>
                <xsd:element ref="ns2:SharedWithUsers" minOccurs="0"/>
                <xsd:element ref="ns2:SharedWithDetails"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EventHashCode" minOccurs="0"/>
                <xsd:element ref="ns4:MediaServiceGenerationTime" minOccurs="0"/>
                <xsd:element ref="ns4:MediaServiceOCR" minOccurs="0"/>
                <xsd:element ref="ns4:MediaServiceAutoKeyPoints" minOccurs="0"/>
                <xsd:element ref="ns4:MediaServiceKeyPoints" minOccurs="0"/>
                <xsd:element ref="ns4:MediaServiceLocation" minOccurs="0"/>
                <xsd:element ref="ns4:Notes" minOccurs="0"/>
                <xsd:element ref="ns4:Weblink" minOccurs="0"/>
                <xsd:element ref="ns4:Relevance" minOccurs="0"/>
                <xsd:element ref="ns4:MediaLengthInSeconds" minOccurs="0"/>
                <xsd:element ref="ns4:lcf76f155ced4ddcb4097134ff3c332f" minOccurs="0"/>
                <xsd:element ref="ns2:TaxCatchAll" minOccurs="0"/>
                <xsd:element ref="ns4:MediaServiceObjectDetectorVersion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cebf30-e226-460f-96ee-74872a04efa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8" nillable="true" ma:displayName="Taxonomy Catch All Column" ma:hidden="true" ma:list="{96a4a94f-a41f-4016-a66b-9208a1845355}" ma:internalName="TaxCatchAll" ma:readOnly="false" ma:showField="CatchAllData" ma:web="9ecebf30-e226-460f-96ee-74872a04efa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8d9f431-6555-4918-a799-f2863251a69c" elementFormDefault="qualified">
    <xsd:import namespace="http://schemas.microsoft.com/office/2006/documentManagement/types"/>
    <xsd:import namespace="http://schemas.microsoft.com/office/infopath/2007/PartnerControls"/>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93523a4-b16d-4d59-a454-9acbe872ab36"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Notes" ma:index="22" nillable="true" ma:displayName="Notes" ma:default="NA" ma:format="Dropdown" ma:internalName="Notes">
      <xsd:simpleType>
        <xsd:restriction base="dms:Note">
          <xsd:maxLength value="255"/>
        </xsd:restriction>
      </xsd:simpleType>
    </xsd:element>
    <xsd:element name="Weblink" ma:index="23" nillable="true" ma:displayName="Weblink" ma:description="https://www.perspectives.cc/fileadmin/Publications/SEA_Pricing_Study.pdf" ma:format="Hyperlink" ma:internalName="Weblink">
      <xsd:complexType>
        <xsd:complexContent>
          <xsd:extension base="dms:URL">
            <xsd:sequence>
              <xsd:element name="Url" type="dms:ValidUrl" minOccurs="0" nillable="true"/>
              <xsd:element name="Description" type="xsd:string" nillable="true"/>
            </xsd:sequence>
          </xsd:extension>
        </xsd:complexContent>
      </xsd:complexType>
    </xsd:element>
    <xsd:element name="Relevance" ma:index="24" nillable="true" ma:displayName="Relevance" ma:default="Enter Choice #Art 6" ma:internalName="Relevance">
      <xsd:complexType>
        <xsd:complexContent>
          <xsd:extension base="dms:MultiChoice">
            <xsd:sequence>
              <xsd:element name="Value" maxOccurs="unbounded" minOccurs="0" nillable="true">
                <xsd:simpleType>
                  <xsd:restriction base="dms:Choice">
                    <xsd:enumeration value="Enter Choice #Art 6"/>
                    <xsd:enumeration value="Enter Choice #CA"/>
                    <xsd:enumeration value="Enter Choice #SDG"/>
                  </xsd:restriction>
                </xsd:simpleType>
              </xsd:element>
            </xsd:sequence>
          </xsd:extension>
        </xsd:complexContent>
      </xsd:complexType>
    </xsd:element>
    <xsd:element name="MediaLengthInSeconds" ma:index="25" nillable="true" ma:displayName="MediaLengthInSeconds" ma:hidden="true"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3f161edd-7b79-4478-98eb-f673e2ec4f9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60A4C8-1BE7-4809-9E34-C31E1CF7A937}">
  <ds:schemaRefs>
    <ds:schemaRef ds:uri="http://schemas.microsoft.com/office/2006/metadata/properties"/>
    <ds:schemaRef ds:uri="http://purl.org/dc/dcmitype/"/>
    <ds:schemaRef ds:uri="http://purl.org/dc/elements/1.1/"/>
    <ds:schemaRef ds:uri="http://schemas.openxmlformats.org/package/2006/metadata/core-properties"/>
    <ds:schemaRef ds:uri="http://schemas.microsoft.com/office/2006/documentManagement/types"/>
    <ds:schemaRef ds:uri="http://purl.org/dc/terms/"/>
    <ds:schemaRef ds:uri="http://www.w3.org/XML/1998/namespace"/>
    <ds:schemaRef ds:uri="http://schemas.microsoft.com/office/infopath/2007/PartnerControls"/>
    <ds:schemaRef ds:uri="c93523a4-b16d-4d59-a454-9acbe872ab36"/>
    <ds:schemaRef ds:uri="78d9f431-6555-4918-a799-f2863251a69c"/>
    <ds:schemaRef ds:uri="9ecebf30-e226-460f-96ee-74872a04efa4"/>
  </ds:schemaRefs>
</ds:datastoreItem>
</file>

<file path=customXml/itemProps2.xml><?xml version="1.0" encoding="utf-8"?>
<ds:datastoreItem xmlns:ds="http://schemas.openxmlformats.org/officeDocument/2006/customXml" ds:itemID="{64BC632E-7B84-463C-870E-2F79B408DABB}">
  <ds:schemaRefs>
    <ds:schemaRef ds:uri="http://schemas.microsoft.com/sharepoint/v3/contenttype/forms"/>
  </ds:schemaRefs>
</ds:datastoreItem>
</file>

<file path=customXml/itemProps3.xml><?xml version="1.0" encoding="utf-8"?>
<ds:datastoreItem xmlns:ds="http://schemas.openxmlformats.org/officeDocument/2006/customXml" ds:itemID="{0C65E1CC-B78A-4945-A77C-65C8A186F3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cebf30-e226-460f-96ee-74872a04efa4"/>
    <ds:schemaRef ds:uri="78d9f431-6555-4918-a799-f2863251a69c"/>
    <ds:schemaRef ds:uri="c93523a4-b16d-4d59-a454-9acbe872ab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Integral</Template>
  <TotalTime>4957</TotalTime>
  <Words>3302</Words>
  <Application>Microsoft Office PowerPoint</Application>
  <PresentationFormat>Widescreen</PresentationFormat>
  <Paragraphs>341</Paragraphs>
  <Slides>18</Slides>
  <Notes>16</Notes>
  <HiddenSlides>0</HiddenSlides>
  <MMClips>1</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Frame</vt:lpstr>
      <vt:lpstr>Topic 1: Introduction to Carbon Markets</vt:lpstr>
      <vt:lpstr>Module 3: Article 6 – Theory and Practice</vt:lpstr>
      <vt:lpstr>Acknowledgement</vt:lpstr>
      <vt:lpstr>Learning Objectives</vt:lpstr>
      <vt:lpstr>What is Article 6?</vt:lpstr>
      <vt:lpstr>What is Article 6?</vt:lpstr>
      <vt:lpstr>What is Article 6.2 (bilateral agreements)?</vt:lpstr>
      <vt:lpstr>What is Article 6.4?</vt:lpstr>
      <vt:lpstr>Using Article 6 credits</vt:lpstr>
      <vt:lpstr>Audience Question</vt:lpstr>
      <vt:lpstr>Article 6 around the world</vt:lpstr>
      <vt:lpstr>Article 6 around the world</vt:lpstr>
      <vt:lpstr>Article 6 in practice – Ghana</vt:lpstr>
      <vt:lpstr>Article 6 for national governments</vt:lpstr>
      <vt:lpstr>Article 6 for project developers</vt:lpstr>
      <vt:lpstr>Audience Question</vt:lpstr>
      <vt:lpstr>The link between Article 6 and voluntary markets</vt:lpstr>
      <vt:lpstr>Q&amp;A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David Hynes</dc:creator>
  <cp:lastModifiedBy>David Hynes</cp:lastModifiedBy>
  <cp:revision>153</cp:revision>
  <dcterms:created xsi:type="dcterms:W3CDTF">2024-10-07T14:11:38Z</dcterms:created>
  <dcterms:modified xsi:type="dcterms:W3CDTF">2024-11-28T14:51:54Z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0x010100C457CCF858B3B24CB5C3BD98C9B15BCC</vt:lpwstr>
  </property>
  <property fmtid="{D5CDD505-2E9C-101B-9397-08002B2CF9AE}" pid="3" name="MediaServiceImageTags">
    <vt:lpwstr/>
  </property>
</Properties>
</file>